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2"/>
  </p:notesMasterIdLst>
  <p:sldIdLst>
    <p:sldId id="259" r:id="rId2"/>
    <p:sldId id="260" r:id="rId3"/>
    <p:sldId id="261" r:id="rId4"/>
    <p:sldId id="263" r:id="rId5"/>
    <p:sldId id="282" r:id="rId6"/>
    <p:sldId id="264" r:id="rId7"/>
    <p:sldId id="267" r:id="rId8"/>
    <p:sldId id="268" r:id="rId9"/>
    <p:sldId id="269" r:id="rId10"/>
    <p:sldId id="271" r:id="rId11"/>
    <p:sldId id="272" r:id="rId12"/>
    <p:sldId id="273" r:id="rId13"/>
    <p:sldId id="274" r:id="rId14"/>
    <p:sldId id="275" r:id="rId15"/>
    <p:sldId id="278" r:id="rId16"/>
    <p:sldId id="277" r:id="rId17"/>
    <p:sldId id="279" r:id="rId18"/>
    <p:sldId id="284" r:id="rId19"/>
    <p:sldId id="280" r:id="rId20"/>
    <p:sldId id="283" r:id="rId21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6B14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53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510" y="11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A8F99D-AA1E-4902-9D83-360A2D1B25D6}" type="datetimeFigureOut">
              <a:rPr lang="ru-RU" smtClean="0"/>
              <a:t>15.01.2020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7AF9A4-7820-4334-A228-8F8ECB6760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2455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DE665-93FA-4412-94D6-26D816AC30DD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9B4C3-5B73-4DDF-B0F3-D214B86C82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5583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DE665-93FA-4412-94D6-26D816AC30DD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9B4C3-5B73-4DDF-B0F3-D214B86C82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10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DE665-93FA-4412-94D6-26D816AC30DD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9B4C3-5B73-4DDF-B0F3-D214B86C82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015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DE665-93FA-4412-94D6-26D816AC30DD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9B4C3-5B73-4DDF-B0F3-D214B86C82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49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DE665-93FA-4412-94D6-26D816AC30DD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9B4C3-5B73-4DDF-B0F3-D214B86C82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838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DE665-93FA-4412-94D6-26D816AC30DD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9B4C3-5B73-4DDF-B0F3-D214B86C82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060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DE665-93FA-4412-94D6-26D816AC30DD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9B4C3-5B73-4DDF-B0F3-D214B86C82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305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DE665-93FA-4412-94D6-26D816AC30DD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9B4C3-5B73-4DDF-B0F3-D214B86C82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950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DE665-93FA-4412-94D6-26D816AC30DD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9B4C3-5B73-4DDF-B0F3-D214B86C82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278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DE665-93FA-4412-94D6-26D816AC30DD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9B4C3-5B73-4DDF-B0F3-D214B86C82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757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DE665-93FA-4412-94D6-26D816AC30DD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9B4C3-5B73-4DDF-B0F3-D214B86C82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609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1DE665-93FA-4412-94D6-26D816AC30DD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A9B4C3-5B73-4DDF-B0F3-D214B86C82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008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bsmp.tatarstan.ru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605287" y="1699327"/>
            <a:ext cx="10914767" cy="1477135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СОХРАННОСТИ</a:t>
            </a:r>
            <a:b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МЕДИЦИНСКОЙ ДОКУМЕНТАЦИИ ЛЕЧЕБНЫХ УЧРЕЖДЕНИЙ</a:t>
            </a:r>
            <a:b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ПРИМЕРЕ БСМП НАБЕРЕЖНЫХ ЧЕЛНОВ</a:t>
            </a:r>
            <a:endParaRPr lang="ru-RU" sz="28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51291" y="4300932"/>
            <a:ext cx="3288201" cy="1241822"/>
          </a:xfrm>
        </p:spPr>
        <p:txBody>
          <a:bodyPr>
            <a:noAutofit/>
          </a:bodyPr>
          <a:lstStyle/>
          <a:p>
            <a:pPr algn="r"/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Мухамадеев М.Ф., </a:t>
            </a:r>
          </a:p>
          <a:p>
            <a:pPr algn="r"/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главный врач ГАУЗ РТ «БСМП»,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кандидат медицинских наук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67027" y="3362770"/>
            <a:ext cx="4194890" cy="2562025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chemeClr val="bg2">
                <a:lumMod val="5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6857520" y="6111103"/>
            <a:ext cx="19039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  <a:r>
              <a:rPr lang="en-US" dirty="0">
                <a:hlinkClick r:id="rId3"/>
              </a:rPr>
              <a:t>bsmp.tatarstan.ru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619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950" y="1802295"/>
            <a:ext cx="6742279" cy="43090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93752" y="5149448"/>
            <a:ext cx="32592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"/>
            <a:r>
              <a:rPr lang="ru-RU" sz="1400" b="1" i="1" spc="20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1. Административный корпус</a:t>
            </a:r>
            <a:endParaRPr lang="ru-RU" sz="1400" b="1" i="1" spc="20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635">
              <a:defRPr/>
            </a:pPr>
            <a:r>
              <a:rPr lang="ru-RU" sz="1400" b="1" i="1" spc="20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1400" b="1" i="1" spc="20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1400" b="1" i="1" spc="20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Лечебный блок</a:t>
            </a:r>
            <a:endParaRPr lang="ru-RU" sz="1400" b="1" i="1" spc="20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635">
              <a:defRPr/>
            </a:pPr>
            <a:r>
              <a:rPr lang="ru-RU" sz="1400" b="1" i="1" spc="20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3. Диагностический корпус</a:t>
            </a:r>
          </a:p>
          <a:p>
            <a:pPr marL="635">
              <a:defRPr/>
            </a:pPr>
            <a:r>
              <a:rPr lang="ru-RU" sz="1400" b="1" i="1" spc="20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4. Архив БСМП</a:t>
            </a:r>
            <a:endParaRPr lang="ru-RU" sz="3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105191" y="5108084"/>
            <a:ext cx="288324" cy="28832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1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6265766" y="2747018"/>
            <a:ext cx="288324" cy="28832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4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239394" y="3668484"/>
            <a:ext cx="288324" cy="28832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2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6629905" y="4207426"/>
            <a:ext cx="288324" cy="28832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3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56630" y="1012037"/>
            <a:ext cx="7337137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СОЗДАНИЕ СОВРЕМЕННОГО АРХИВА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ТЕРРИТОРИИ БСМП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трелка вправо с вырезом 9"/>
          <p:cNvSpPr/>
          <p:nvPr/>
        </p:nvSpPr>
        <p:spPr>
          <a:xfrm rot="5400000">
            <a:off x="6479363" y="2223062"/>
            <a:ext cx="962822" cy="373414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509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4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319560" y="1810075"/>
            <a:ext cx="4872440" cy="2982058"/>
          </a:xfrm>
          <a:prstGeom prst="rect">
            <a:avLst/>
          </a:prstGeom>
          <a:effectLst/>
        </p:spPr>
      </p:pic>
      <p:sp>
        <p:nvSpPr>
          <p:cNvPr id="2" name="Объект 2"/>
          <p:cNvSpPr txBox="1">
            <a:spLocks/>
          </p:cNvSpPr>
          <p:nvPr/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Затрачено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1 417 650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руб.</a:t>
            </a:r>
          </a:p>
          <a:p>
            <a:pPr algn="l"/>
            <a:endParaRPr lang="ru-RU" dirty="0"/>
          </a:p>
          <a:p>
            <a:pPr algn="l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Ремонт здания 						-220 000 руб. </a:t>
            </a:r>
          </a:p>
          <a:p>
            <a:pPr algn="l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Закупка стеллажей 						- 560 000 руб.</a:t>
            </a:r>
            <a:endParaRPr lang="en-US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l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Приобретение и монтаж системы пожаротушения 	-315 000 руб.</a:t>
            </a:r>
          </a:p>
          <a:p>
            <a:pPr algn="l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Приобретение и монтаж огнеупорных дверей 		-322 650 руб.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856630" y="1012037"/>
            <a:ext cx="7915885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ИНФОРМАЦИЯ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 ЗАТРАЧЕННЫХ СРЕДСТВАХ НА РЕМОНТ АРХИВА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24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56630" y="1012037"/>
            <a:ext cx="8581260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АВТОМАТИЧЕСКАЯ СИСТЕМА ПОЖАРОТУШЕНИЯ ПОРОШКОВОГО ТИПА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466" y="2023534"/>
            <a:ext cx="5113866" cy="383540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0" y="2023534"/>
            <a:ext cx="5113867" cy="383540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8235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56630" y="1012037"/>
            <a:ext cx="2877711" cy="367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ОГНЕУПОРНЫЕ ДВЕРИ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626" y="1939926"/>
            <a:ext cx="3034505" cy="4046007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8744" y="1939926"/>
            <a:ext cx="5565124" cy="4072583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2662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56630" y="1012037"/>
            <a:ext cx="6152646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ГРАМОТНАЯ ЛОГИСТИКА АРХИВНОГО МАТЕРИАЛА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1403" y="1943100"/>
            <a:ext cx="2976563" cy="396875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2312" y="1943100"/>
            <a:ext cx="3775401" cy="396875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7535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/>
          <p:cNvSpPr txBox="1">
            <a:spLocks noChangeArrowheads="1"/>
          </p:cNvSpPr>
          <p:nvPr/>
        </p:nvSpPr>
        <p:spPr bwMode="auto">
          <a:xfrm>
            <a:off x="3647024" y="1949924"/>
            <a:ext cx="2339975" cy="1353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92209" rIns="0" bIns="0">
            <a:spAutoFit/>
          </a:bodyPr>
          <a:lstStyle/>
          <a:p>
            <a:pPr marL="17860" defTabSz="342900" fontAlgn="base">
              <a:spcBef>
                <a:spcPts val="722"/>
              </a:spcBef>
              <a:spcAft>
                <a:spcPct val="0"/>
              </a:spcAft>
            </a:pPr>
            <a:r>
              <a:rPr lang="ru-RU" altLang="ru-RU" sz="1950" b="1" dirty="0">
                <a:solidFill>
                  <a:srgbClr val="ED7D31"/>
                </a:solidFill>
                <a:latin typeface="Georgia" pitchFamily="18" charset="0"/>
                <a:cs typeface="Arial" charset="0"/>
              </a:rPr>
              <a:t>1 200 000</a:t>
            </a:r>
            <a:endParaRPr lang="ru-RU" altLang="ru-RU" sz="1950" b="1" dirty="0">
              <a:solidFill>
                <a:srgbClr val="000000"/>
              </a:solidFill>
              <a:latin typeface="Georgia" pitchFamily="18" charset="0"/>
              <a:cs typeface="Arial" charset="0"/>
            </a:endParaRPr>
          </a:p>
          <a:p>
            <a:pPr marL="17860" defTabSz="342900" fontAlgn="base">
              <a:lnSpc>
                <a:spcPct val="105000"/>
              </a:lnSpc>
              <a:spcBef>
                <a:spcPts val="281"/>
              </a:spcBef>
              <a:spcAft>
                <a:spcPct val="0"/>
              </a:spcAft>
            </a:pPr>
            <a:r>
              <a:rPr lang="ru-RU" altLang="ru-RU" sz="900" dirty="0">
                <a:solidFill>
                  <a:srgbClr val="595959"/>
                </a:solidFill>
                <a:latin typeface="Georgia" pitchFamily="18" charset="0"/>
                <a:cs typeface="Arial" charset="0"/>
              </a:rPr>
              <a:t>Обслуживаемого населения</a:t>
            </a:r>
          </a:p>
          <a:p>
            <a:pPr marL="17860" defTabSz="342900" fontAlgn="base">
              <a:lnSpc>
                <a:spcPct val="105000"/>
              </a:lnSpc>
              <a:spcBef>
                <a:spcPts val="281"/>
              </a:spcBef>
              <a:spcAft>
                <a:spcPct val="0"/>
              </a:spcAft>
            </a:pPr>
            <a:endParaRPr lang="ru-RU" altLang="ru-RU" sz="900" dirty="0">
              <a:solidFill>
                <a:srgbClr val="595959"/>
              </a:solidFill>
              <a:latin typeface="Georgia" pitchFamily="18" charset="0"/>
              <a:cs typeface="Arial" charset="0"/>
            </a:endParaRPr>
          </a:p>
          <a:p>
            <a:pPr marL="17860" defTabSz="342900" fontAlgn="base">
              <a:spcBef>
                <a:spcPct val="0"/>
              </a:spcBef>
              <a:spcAft>
                <a:spcPct val="0"/>
              </a:spcAft>
            </a:pPr>
            <a:endParaRPr lang="ru-RU" altLang="ru-RU" sz="700" dirty="0">
              <a:solidFill>
                <a:srgbClr val="ED7D31"/>
              </a:solidFill>
              <a:latin typeface="Georgia" pitchFamily="18" charset="0"/>
              <a:cs typeface="Arial" charset="0"/>
            </a:endParaRPr>
          </a:p>
          <a:p>
            <a:pPr marL="17860" defTabSz="34290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950" b="1" dirty="0" smtClean="0">
                <a:solidFill>
                  <a:srgbClr val="ED7D31"/>
                </a:solidFill>
                <a:latin typeface="Georgia" pitchFamily="18" charset="0"/>
                <a:cs typeface="Arial" charset="0"/>
              </a:rPr>
              <a:t>140</a:t>
            </a:r>
            <a:r>
              <a:rPr lang="ru-RU" altLang="ru-RU" sz="1950" b="1" dirty="0" smtClean="0">
                <a:solidFill>
                  <a:srgbClr val="ED7D31"/>
                </a:solidFill>
                <a:latin typeface="Georgia" pitchFamily="18" charset="0"/>
                <a:cs typeface="Arial" charset="0"/>
              </a:rPr>
              <a:t> </a:t>
            </a:r>
            <a:r>
              <a:rPr lang="ru-RU" altLang="ru-RU" sz="1950" b="1" dirty="0">
                <a:solidFill>
                  <a:srgbClr val="ED7D31"/>
                </a:solidFill>
                <a:latin typeface="Georgia" pitchFamily="18" charset="0"/>
                <a:cs typeface="Arial" charset="0"/>
              </a:rPr>
              <a:t>000</a:t>
            </a:r>
            <a:endParaRPr lang="ru-RU" altLang="ru-RU" sz="1950" b="1" dirty="0">
              <a:solidFill>
                <a:srgbClr val="000000"/>
              </a:solidFill>
              <a:latin typeface="Georgia" pitchFamily="18" charset="0"/>
              <a:cs typeface="Arial" charset="0"/>
            </a:endParaRPr>
          </a:p>
          <a:p>
            <a:pPr marL="17860" defTabSz="3429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900" dirty="0" smtClean="0">
                <a:solidFill>
                  <a:srgbClr val="595959"/>
                </a:solidFill>
                <a:latin typeface="Georgia" pitchFamily="18" charset="0"/>
                <a:cs typeface="Arial" charset="0"/>
              </a:rPr>
              <a:t>Амбулаторных посещений </a:t>
            </a:r>
            <a:r>
              <a:rPr lang="ru-RU" altLang="ru-RU" sz="900" dirty="0">
                <a:solidFill>
                  <a:srgbClr val="595959"/>
                </a:solidFill>
                <a:latin typeface="Georgia" pitchFamily="18" charset="0"/>
                <a:cs typeface="Arial" charset="0"/>
              </a:rPr>
              <a:t>в год</a:t>
            </a:r>
            <a:endParaRPr lang="ru-RU" altLang="ru-RU" sz="900" dirty="0">
              <a:solidFill>
                <a:srgbClr val="000000"/>
              </a:solidFill>
              <a:latin typeface="Georgia" pitchFamily="18" charset="0"/>
              <a:cs typeface="Arial" charset="0"/>
            </a:endParaRPr>
          </a:p>
        </p:txBody>
      </p:sp>
      <p:sp>
        <p:nvSpPr>
          <p:cNvPr id="3" name="object 5"/>
          <p:cNvSpPr txBox="1">
            <a:spLocks noChangeArrowheads="1"/>
          </p:cNvSpPr>
          <p:nvPr/>
        </p:nvSpPr>
        <p:spPr bwMode="auto">
          <a:xfrm>
            <a:off x="3620839" y="3966573"/>
            <a:ext cx="2252663" cy="1674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8069" rIns="0" bIns="0">
            <a:spAutoFit/>
          </a:bodyPr>
          <a:lstStyle/>
          <a:p>
            <a:pPr marL="38100" defTabSz="342900" fontAlgn="base">
              <a:lnSpc>
                <a:spcPct val="105000"/>
              </a:lnSpc>
              <a:spcBef>
                <a:spcPts val="66"/>
              </a:spcBef>
              <a:spcAft>
                <a:spcPct val="0"/>
              </a:spcAft>
            </a:pPr>
            <a:r>
              <a:rPr lang="ru-RU" altLang="ru-RU" sz="900" dirty="0">
                <a:solidFill>
                  <a:srgbClr val="595959"/>
                </a:solidFill>
                <a:latin typeface="Georgia" pitchFamily="18" charset="0"/>
                <a:cs typeface="Arial" charset="0"/>
              </a:rPr>
              <a:t>Пролечено пациентов в  год</a:t>
            </a:r>
            <a:endParaRPr lang="ru-RU" altLang="ru-RU" sz="900" dirty="0">
              <a:solidFill>
                <a:srgbClr val="000000"/>
              </a:solidFill>
              <a:latin typeface="Georgia" pitchFamily="18" charset="0"/>
              <a:cs typeface="Arial" charset="0"/>
            </a:endParaRPr>
          </a:p>
          <a:p>
            <a:pPr marL="38100" defTabSz="342900" fontAlgn="base">
              <a:spcBef>
                <a:spcPts val="10"/>
              </a:spcBef>
              <a:spcAft>
                <a:spcPct val="0"/>
              </a:spcAft>
            </a:pPr>
            <a:endParaRPr lang="ru-RU" alt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8100" defTabSz="3429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950" b="1" dirty="0">
                <a:solidFill>
                  <a:srgbClr val="ED7D31"/>
                </a:solidFill>
                <a:latin typeface="Georgia" pitchFamily="18" charset="0"/>
                <a:cs typeface="Arial" charset="0"/>
              </a:rPr>
              <a:t>1</a:t>
            </a:r>
            <a:r>
              <a:rPr lang="en-US" altLang="ru-RU" sz="1950" b="1" dirty="0">
                <a:solidFill>
                  <a:srgbClr val="ED7D31"/>
                </a:solidFill>
                <a:latin typeface="Georgia" pitchFamily="18" charset="0"/>
                <a:cs typeface="Arial" charset="0"/>
              </a:rPr>
              <a:t>200</a:t>
            </a:r>
            <a:endParaRPr lang="ru-RU" altLang="ru-RU" sz="1950" b="1" dirty="0">
              <a:solidFill>
                <a:srgbClr val="000000"/>
              </a:solidFill>
              <a:latin typeface="Georgia" pitchFamily="18" charset="0"/>
              <a:cs typeface="Arial" charset="0"/>
            </a:endParaRPr>
          </a:p>
          <a:p>
            <a:pPr marL="38100" defTabSz="342900" fontAlgn="base">
              <a:spcBef>
                <a:spcPts val="113"/>
              </a:spcBef>
              <a:spcAft>
                <a:spcPct val="0"/>
              </a:spcAft>
            </a:pPr>
            <a:r>
              <a:rPr lang="ru-RU" altLang="ru-RU" sz="900" dirty="0">
                <a:solidFill>
                  <a:srgbClr val="595959"/>
                </a:solidFill>
                <a:latin typeface="Georgia" pitchFamily="18" charset="0"/>
                <a:cs typeface="Arial" charset="0"/>
              </a:rPr>
              <a:t>Сотрудников</a:t>
            </a:r>
            <a:endParaRPr lang="ru-RU" altLang="ru-RU" sz="900" dirty="0">
              <a:solidFill>
                <a:srgbClr val="000000"/>
              </a:solidFill>
              <a:latin typeface="Georgia" pitchFamily="18" charset="0"/>
              <a:cs typeface="Arial" charset="0"/>
            </a:endParaRPr>
          </a:p>
          <a:p>
            <a:pPr marL="38100" defTabSz="342900" fontAlgn="base">
              <a:spcBef>
                <a:spcPts val="19"/>
              </a:spcBef>
              <a:spcAft>
                <a:spcPct val="0"/>
              </a:spcAft>
            </a:pPr>
            <a:endParaRPr lang="ru-RU" alt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8100" defTabSz="3429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950" b="1" dirty="0">
                <a:solidFill>
                  <a:srgbClr val="ED7D31"/>
                </a:solidFill>
                <a:latin typeface="Georgia" pitchFamily="18" charset="0"/>
                <a:cs typeface="Arial" charset="0"/>
              </a:rPr>
              <a:t>12</a:t>
            </a:r>
            <a:endParaRPr lang="ru-RU" altLang="ru-RU" sz="1950" b="1" dirty="0">
              <a:solidFill>
                <a:srgbClr val="000000"/>
              </a:solidFill>
              <a:latin typeface="Georgia" pitchFamily="18" charset="0"/>
              <a:cs typeface="Arial" charset="0"/>
            </a:endParaRPr>
          </a:p>
          <a:p>
            <a:pPr marL="38100" defTabSz="342900" fontAlgn="base">
              <a:lnSpc>
                <a:spcPct val="128000"/>
              </a:lnSpc>
              <a:spcBef>
                <a:spcPts val="338"/>
              </a:spcBef>
              <a:spcAft>
                <a:spcPct val="0"/>
              </a:spcAft>
            </a:pPr>
            <a:r>
              <a:rPr lang="ru-RU" altLang="ru-RU" sz="900" dirty="0">
                <a:solidFill>
                  <a:srgbClr val="595959"/>
                </a:solidFill>
                <a:latin typeface="Georgia" pitchFamily="18" charset="0"/>
                <a:cs typeface="Arial" charset="0"/>
              </a:rPr>
              <a:t>Этажей стационарного блока </a:t>
            </a:r>
            <a:endParaRPr lang="ru-RU" altLang="ru-RU" sz="900" dirty="0">
              <a:solidFill>
                <a:srgbClr val="000000"/>
              </a:solidFill>
              <a:latin typeface="Georgia" pitchFamily="18" charset="0"/>
              <a:cs typeface="Arial" charset="0"/>
            </a:endParaRPr>
          </a:p>
        </p:txBody>
      </p:sp>
      <p:sp>
        <p:nvSpPr>
          <p:cNvPr id="4" name="object 6"/>
          <p:cNvSpPr txBox="1"/>
          <p:nvPr/>
        </p:nvSpPr>
        <p:spPr>
          <a:xfrm>
            <a:off x="3647024" y="3592251"/>
            <a:ext cx="968375" cy="320713"/>
          </a:xfrm>
          <a:prstGeom prst="rect">
            <a:avLst/>
          </a:prstGeom>
        </p:spPr>
        <p:txBody>
          <a:bodyPr lIns="0" tIns="13255" rIns="0" bIns="0">
            <a:spAutoFit/>
          </a:bodyPr>
          <a:lstStyle/>
          <a:p>
            <a:pPr marL="11526" defTabSz="342900">
              <a:spcBef>
                <a:spcPts val="104"/>
              </a:spcBef>
              <a:defRPr/>
            </a:pPr>
            <a:r>
              <a:rPr sz="1997" b="1" spc="-118" dirty="0">
                <a:solidFill>
                  <a:srgbClr val="ED7D31"/>
                </a:solidFill>
                <a:latin typeface="Georgia"/>
                <a:cs typeface="Georgia"/>
              </a:rPr>
              <a:t>2</a:t>
            </a:r>
            <a:r>
              <a:rPr lang="en-US" sz="1997" b="1" spc="-118" dirty="0">
                <a:solidFill>
                  <a:srgbClr val="ED7D31"/>
                </a:solidFill>
                <a:latin typeface="Georgia"/>
                <a:cs typeface="Georgia"/>
              </a:rPr>
              <a:t>3</a:t>
            </a:r>
            <a:r>
              <a:rPr sz="1997" b="1" spc="-55" dirty="0">
                <a:solidFill>
                  <a:srgbClr val="ED7D31"/>
                </a:solidFill>
                <a:latin typeface="Georgia"/>
                <a:cs typeface="Georgia"/>
              </a:rPr>
              <a:t> </a:t>
            </a:r>
            <a:r>
              <a:rPr sz="1997" b="1" spc="-222" dirty="0">
                <a:solidFill>
                  <a:srgbClr val="ED7D31"/>
                </a:solidFill>
                <a:latin typeface="Georgia"/>
                <a:cs typeface="Georgia"/>
              </a:rPr>
              <a:t>000</a:t>
            </a:r>
            <a:endParaRPr sz="1997" b="1" dirty="0">
              <a:solidFill>
                <a:prstClr val="black"/>
              </a:solidFill>
              <a:latin typeface="Georgia"/>
              <a:cs typeface="Georgia"/>
            </a:endParaRPr>
          </a:p>
        </p:txBody>
      </p:sp>
      <p:sp>
        <p:nvSpPr>
          <p:cNvPr id="5" name="object 7"/>
          <p:cNvSpPr/>
          <p:nvPr/>
        </p:nvSpPr>
        <p:spPr>
          <a:xfrm>
            <a:off x="2395539" y="2026567"/>
            <a:ext cx="1019175" cy="6691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lIns="0" tIns="0" rIns="0" bIns="0"/>
          <a:lstStyle/>
          <a:p>
            <a:pPr defTabSz="342900">
              <a:defRPr/>
            </a:pPr>
            <a:endParaRPr sz="1634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object 8"/>
          <p:cNvSpPr/>
          <p:nvPr/>
        </p:nvSpPr>
        <p:spPr>
          <a:xfrm>
            <a:off x="2395540" y="2826679"/>
            <a:ext cx="1198562" cy="6072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lIns="0" tIns="0" rIns="0" bIns="0"/>
          <a:lstStyle/>
          <a:p>
            <a:pPr defTabSz="342900">
              <a:defRPr/>
            </a:pPr>
            <a:endParaRPr sz="1634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" name="object 9"/>
          <p:cNvSpPr/>
          <p:nvPr/>
        </p:nvSpPr>
        <p:spPr>
          <a:xfrm>
            <a:off x="2395554" y="3634978"/>
            <a:ext cx="1176337" cy="4988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lIns="0" tIns="0" rIns="0" bIns="0"/>
          <a:lstStyle/>
          <a:p>
            <a:pPr defTabSz="342900">
              <a:defRPr/>
            </a:pPr>
            <a:endParaRPr sz="1634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object 10"/>
          <p:cNvSpPr/>
          <p:nvPr/>
        </p:nvSpPr>
        <p:spPr>
          <a:xfrm>
            <a:off x="2320925" y="4334931"/>
            <a:ext cx="1168400" cy="6179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lIns="0" tIns="0" rIns="0" bIns="0"/>
          <a:lstStyle/>
          <a:p>
            <a:pPr defTabSz="342900">
              <a:defRPr/>
            </a:pPr>
            <a:endParaRPr sz="1634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9" name="object 11"/>
          <p:cNvSpPr/>
          <p:nvPr/>
        </p:nvSpPr>
        <p:spPr>
          <a:xfrm>
            <a:off x="2851165" y="4963587"/>
            <a:ext cx="265113" cy="9572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lIns="0" tIns="0" rIns="0" bIns="0"/>
          <a:lstStyle/>
          <a:p>
            <a:pPr defTabSz="342900">
              <a:defRPr/>
            </a:pPr>
            <a:endParaRPr sz="1634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" name="object 13"/>
          <p:cNvSpPr/>
          <p:nvPr/>
        </p:nvSpPr>
        <p:spPr>
          <a:xfrm>
            <a:off x="6538824" y="1878419"/>
            <a:ext cx="904565" cy="7895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lIns="0" tIns="0" rIns="0" bIns="0"/>
          <a:lstStyle/>
          <a:p>
            <a:pPr defTabSz="342900">
              <a:defRPr/>
            </a:pPr>
            <a:endParaRPr sz="1634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1" name="object 14"/>
          <p:cNvSpPr/>
          <p:nvPr/>
        </p:nvSpPr>
        <p:spPr>
          <a:xfrm>
            <a:off x="6318252" y="2948123"/>
            <a:ext cx="1293813" cy="45958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lIns="0" tIns="0" rIns="0" bIns="0"/>
          <a:lstStyle/>
          <a:p>
            <a:pPr defTabSz="342900">
              <a:defRPr/>
            </a:pPr>
            <a:endParaRPr sz="1634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" name="object 15"/>
          <p:cNvSpPr/>
          <p:nvPr/>
        </p:nvSpPr>
        <p:spPr>
          <a:xfrm>
            <a:off x="6323016" y="3742141"/>
            <a:ext cx="1304925" cy="44886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lIns="0" tIns="0" rIns="0" bIns="0"/>
          <a:lstStyle/>
          <a:p>
            <a:pPr defTabSz="342900">
              <a:defRPr/>
            </a:pPr>
            <a:endParaRPr sz="1634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3" name="object 16"/>
          <p:cNvSpPr/>
          <p:nvPr/>
        </p:nvSpPr>
        <p:spPr>
          <a:xfrm>
            <a:off x="6305598" y="4450674"/>
            <a:ext cx="1317625" cy="63579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lIns="0" tIns="0" rIns="0" bIns="0"/>
          <a:lstStyle/>
          <a:p>
            <a:pPr defTabSz="342900">
              <a:defRPr/>
            </a:pPr>
            <a:endParaRPr sz="1634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4" name="object 17"/>
          <p:cNvSpPr/>
          <p:nvPr/>
        </p:nvSpPr>
        <p:spPr>
          <a:xfrm>
            <a:off x="6335470" y="5430215"/>
            <a:ext cx="1311275" cy="67746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lIns="0" tIns="0" rIns="0" bIns="0"/>
          <a:lstStyle/>
          <a:p>
            <a:pPr defTabSz="342900">
              <a:defRPr/>
            </a:pPr>
            <a:endParaRPr sz="1634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5" name="object 19"/>
          <p:cNvSpPr txBox="1">
            <a:spLocks noChangeArrowheads="1"/>
          </p:cNvSpPr>
          <p:nvPr/>
        </p:nvSpPr>
        <p:spPr bwMode="auto">
          <a:xfrm>
            <a:off x="7694616" y="1847505"/>
            <a:ext cx="2181225" cy="3985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63094" rIns="0" bIns="0">
            <a:spAutoFit/>
          </a:bodyPr>
          <a:lstStyle/>
          <a:p>
            <a:pPr marL="65485" defTabSz="342900" fontAlgn="base">
              <a:spcBef>
                <a:spcPts val="1285"/>
              </a:spcBef>
              <a:spcAft>
                <a:spcPct val="0"/>
              </a:spcAft>
            </a:pPr>
            <a:r>
              <a:rPr lang="en-US" altLang="ru-RU" sz="1950" b="1" dirty="0">
                <a:solidFill>
                  <a:srgbClr val="ED7D31"/>
                </a:solidFill>
                <a:latin typeface="Georgia" pitchFamily="18" charset="0"/>
                <a:cs typeface="Arial" charset="0"/>
              </a:rPr>
              <a:t>83</a:t>
            </a:r>
            <a:r>
              <a:rPr lang="ru-RU" altLang="ru-RU" sz="1950" b="1" dirty="0">
                <a:solidFill>
                  <a:srgbClr val="ED7D31"/>
                </a:solidFill>
                <a:latin typeface="Georgia" pitchFamily="18" charset="0"/>
                <a:cs typeface="Arial" charset="0"/>
              </a:rPr>
              <a:t> 000 </a:t>
            </a:r>
            <a:r>
              <a:rPr lang="ru-RU" altLang="ru-RU" sz="1425" dirty="0">
                <a:solidFill>
                  <a:srgbClr val="595959"/>
                </a:solidFill>
                <a:latin typeface="Georgia" pitchFamily="18" charset="0"/>
                <a:cs typeface="Arial" charset="0"/>
              </a:rPr>
              <a:t>м</a:t>
            </a:r>
            <a:r>
              <a:rPr lang="ru-RU" altLang="ru-RU" sz="1350" baseline="19000" dirty="0">
                <a:solidFill>
                  <a:srgbClr val="595959"/>
                </a:solidFill>
                <a:latin typeface="Georgia" pitchFamily="18" charset="0"/>
                <a:cs typeface="Arial" charset="0"/>
              </a:rPr>
              <a:t>2</a:t>
            </a:r>
            <a:endParaRPr lang="ru-RU" altLang="ru-RU" sz="1350" baseline="19000" dirty="0">
              <a:solidFill>
                <a:srgbClr val="000000"/>
              </a:solidFill>
              <a:latin typeface="Georgia" pitchFamily="18" charset="0"/>
              <a:cs typeface="Arial" charset="0"/>
            </a:endParaRPr>
          </a:p>
          <a:p>
            <a:pPr marL="65485" defTabSz="342900" fontAlgn="base">
              <a:spcBef>
                <a:spcPts val="600"/>
              </a:spcBef>
              <a:spcAft>
                <a:spcPct val="0"/>
              </a:spcAft>
            </a:pPr>
            <a:r>
              <a:rPr lang="ru-RU" altLang="ru-RU" sz="900" dirty="0">
                <a:solidFill>
                  <a:srgbClr val="595959"/>
                </a:solidFill>
                <a:latin typeface="Georgia" pitchFamily="18" charset="0"/>
                <a:cs typeface="Arial" charset="0"/>
              </a:rPr>
              <a:t>Территория</a:t>
            </a:r>
          </a:p>
          <a:p>
            <a:pPr marL="65485" defTabSz="342900" fontAlgn="base">
              <a:spcBef>
                <a:spcPts val="600"/>
              </a:spcBef>
              <a:spcAft>
                <a:spcPct val="0"/>
              </a:spcAft>
            </a:pPr>
            <a:endParaRPr lang="ru-RU" altLang="ru-RU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5485" defTabSz="342900" fontAlgn="base">
              <a:lnSpc>
                <a:spcPts val="2372"/>
              </a:lnSpc>
              <a:spcBef>
                <a:spcPts val="806"/>
              </a:spcBef>
              <a:spcAft>
                <a:spcPct val="0"/>
              </a:spcAft>
            </a:pPr>
            <a:r>
              <a:rPr lang="ru-RU" altLang="ru-RU" sz="1950" b="1" dirty="0">
                <a:solidFill>
                  <a:srgbClr val="ED7D31"/>
                </a:solidFill>
                <a:latin typeface="Georgia" pitchFamily="18" charset="0"/>
                <a:cs typeface="Arial" charset="0"/>
              </a:rPr>
              <a:t>59 000 </a:t>
            </a:r>
            <a:r>
              <a:rPr lang="ru-RU" altLang="ru-RU" sz="1425" dirty="0">
                <a:solidFill>
                  <a:srgbClr val="595959"/>
                </a:solidFill>
                <a:latin typeface="Georgia" pitchFamily="18" charset="0"/>
                <a:cs typeface="Arial" charset="0"/>
              </a:rPr>
              <a:t>м</a:t>
            </a:r>
            <a:r>
              <a:rPr lang="ru-RU" altLang="ru-RU" sz="1350" baseline="25000" dirty="0">
                <a:solidFill>
                  <a:srgbClr val="595959"/>
                </a:solidFill>
                <a:latin typeface="Georgia" pitchFamily="18" charset="0"/>
                <a:cs typeface="Arial" charset="0"/>
              </a:rPr>
              <a:t>2</a:t>
            </a:r>
            <a:endParaRPr lang="ru-RU" altLang="ru-RU" sz="1350" baseline="19000" dirty="0">
              <a:solidFill>
                <a:srgbClr val="000000"/>
              </a:solidFill>
              <a:latin typeface="Georgia" pitchFamily="18" charset="0"/>
              <a:cs typeface="Arial" charset="0"/>
            </a:endParaRPr>
          </a:p>
          <a:p>
            <a:pPr marL="65485" defTabSz="342900" fontAlgn="base">
              <a:lnSpc>
                <a:spcPts val="1125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900" dirty="0">
                <a:solidFill>
                  <a:srgbClr val="595959"/>
                </a:solidFill>
                <a:latin typeface="Georgia" pitchFamily="18" charset="0"/>
                <a:cs typeface="Arial" charset="0"/>
              </a:rPr>
              <a:t>Площадь помещений </a:t>
            </a:r>
            <a:endParaRPr lang="ru-RU" altLang="ru-RU" sz="900" dirty="0">
              <a:solidFill>
                <a:srgbClr val="000000"/>
              </a:solidFill>
              <a:latin typeface="Georgia" pitchFamily="18" charset="0"/>
              <a:cs typeface="Arial" charset="0"/>
            </a:endParaRPr>
          </a:p>
          <a:p>
            <a:pPr marL="65485" defTabSz="342900" fontAlgn="base">
              <a:spcBef>
                <a:spcPts val="47"/>
              </a:spcBef>
              <a:spcAft>
                <a:spcPct val="0"/>
              </a:spcAft>
            </a:pPr>
            <a:endParaRPr lang="ru-RU" altLang="ru-RU" sz="1275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5485" defTabSz="3429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950" b="1" dirty="0">
                <a:solidFill>
                  <a:srgbClr val="ED7D31"/>
                </a:solidFill>
                <a:latin typeface="Georgia" pitchFamily="18" charset="0"/>
                <a:cs typeface="Arial" charset="0"/>
              </a:rPr>
              <a:t>14 000</a:t>
            </a:r>
            <a:endParaRPr lang="ru-RU" altLang="ru-RU" sz="1950" b="1" dirty="0">
              <a:solidFill>
                <a:srgbClr val="000000"/>
              </a:solidFill>
              <a:latin typeface="Georgia" pitchFamily="18" charset="0"/>
              <a:cs typeface="Arial" charset="0"/>
            </a:endParaRPr>
          </a:p>
          <a:p>
            <a:pPr marL="65485" defTabSz="342900" fontAlgn="base">
              <a:lnSpc>
                <a:spcPct val="109000"/>
              </a:lnSpc>
              <a:spcBef>
                <a:spcPts val="122"/>
              </a:spcBef>
              <a:spcAft>
                <a:spcPct val="0"/>
              </a:spcAft>
            </a:pPr>
            <a:r>
              <a:rPr lang="ru-RU" altLang="ru-RU" sz="900" dirty="0">
                <a:solidFill>
                  <a:srgbClr val="595959"/>
                </a:solidFill>
                <a:latin typeface="Georgia" pitchFamily="18" charset="0"/>
                <a:cs typeface="Arial" charset="0"/>
              </a:rPr>
              <a:t>Операций в год </a:t>
            </a:r>
            <a:endParaRPr lang="ru-RU" altLang="ru-RU" sz="900" dirty="0">
              <a:solidFill>
                <a:srgbClr val="000000"/>
              </a:solidFill>
              <a:latin typeface="Georgia" pitchFamily="18" charset="0"/>
              <a:cs typeface="Arial" charset="0"/>
            </a:endParaRPr>
          </a:p>
          <a:p>
            <a:pPr marL="65485" defTabSz="342900" fontAlgn="base">
              <a:spcBef>
                <a:spcPts val="38"/>
              </a:spcBef>
              <a:spcAft>
                <a:spcPct val="0"/>
              </a:spcAft>
            </a:pPr>
            <a:endParaRPr lang="ru-RU" altLang="ru-RU" sz="1125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5485" defTabSz="342900" fontAlgn="base">
              <a:spcBef>
                <a:spcPct val="0"/>
              </a:spcBef>
              <a:spcAft>
                <a:spcPct val="0"/>
              </a:spcAft>
            </a:pPr>
            <a:endParaRPr lang="ru-RU" altLang="ru-RU" sz="1950" dirty="0">
              <a:solidFill>
                <a:srgbClr val="ED7D31"/>
              </a:solidFill>
              <a:latin typeface="Georgia" pitchFamily="18" charset="0"/>
              <a:cs typeface="Arial" charset="0"/>
            </a:endParaRPr>
          </a:p>
          <a:p>
            <a:pPr marL="65485" defTabSz="3429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950" b="1" dirty="0">
                <a:solidFill>
                  <a:srgbClr val="ED7D31"/>
                </a:solidFill>
                <a:latin typeface="Georgia" pitchFamily="18" charset="0"/>
                <a:cs typeface="Arial" charset="0"/>
              </a:rPr>
              <a:t>600</a:t>
            </a:r>
            <a:endParaRPr lang="ru-RU" altLang="ru-RU" sz="1950" b="1" dirty="0">
              <a:solidFill>
                <a:srgbClr val="000000"/>
              </a:solidFill>
              <a:latin typeface="Georgia" pitchFamily="18" charset="0"/>
              <a:cs typeface="Arial" charset="0"/>
            </a:endParaRPr>
          </a:p>
          <a:p>
            <a:pPr marL="65485" defTabSz="342900" fontAlgn="base">
              <a:spcBef>
                <a:spcPts val="385"/>
              </a:spcBef>
              <a:spcAft>
                <a:spcPct val="0"/>
              </a:spcAft>
            </a:pPr>
            <a:r>
              <a:rPr lang="ru-RU" altLang="ru-RU" sz="900" dirty="0">
                <a:solidFill>
                  <a:srgbClr val="595959"/>
                </a:solidFill>
                <a:latin typeface="Georgia" pitchFamily="18" charset="0"/>
                <a:cs typeface="Arial" charset="0"/>
              </a:rPr>
              <a:t>Коек</a:t>
            </a:r>
            <a:endParaRPr lang="ru-RU" altLang="ru-RU" sz="900" dirty="0">
              <a:solidFill>
                <a:srgbClr val="000000"/>
              </a:solidFill>
              <a:latin typeface="Georgia" pitchFamily="18" charset="0"/>
              <a:cs typeface="Arial" charset="0"/>
            </a:endParaRPr>
          </a:p>
          <a:p>
            <a:pPr marL="65485" defTabSz="342900" fontAlgn="base">
              <a:spcBef>
                <a:spcPts val="47"/>
              </a:spcBef>
              <a:spcAft>
                <a:spcPct val="0"/>
              </a:spcAft>
            </a:pPr>
            <a:endParaRPr lang="ru-RU" altLang="ru-RU" sz="1275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5485" defTabSz="342900" fontAlgn="base">
              <a:spcBef>
                <a:spcPts val="47"/>
              </a:spcBef>
              <a:spcAft>
                <a:spcPct val="0"/>
              </a:spcAft>
            </a:pPr>
            <a:endParaRPr lang="ru-RU" altLang="ru-RU" sz="1275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65485" defTabSz="3429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950" b="1" dirty="0">
                <a:solidFill>
                  <a:srgbClr val="ED7D31"/>
                </a:solidFill>
                <a:latin typeface="Georgia" pitchFamily="18" charset="0"/>
                <a:cs typeface="Arial" charset="0"/>
              </a:rPr>
              <a:t>14</a:t>
            </a:r>
            <a:endParaRPr lang="ru-RU" altLang="ru-RU" sz="1950" b="1" dirty="0">
              <a:solidFill>
                <a:srgbClr val="000000"/>
              </a:solidFill>
              <a:latin typeface="Georgia" pitchFamily="18" charset="0"/>
              <a:cs typeface="Arial" charset="0"/>
            </a:endParaRPr>
          </a:p>
          <a:p>
            <a:pPr marL="65485" defTabSz="342900" fontAlgn="base">
              <a:lnSpc>
                <a:spcPct val="109000"/>
              </a:lnSpc>
              <a:spcBef>
                <a:spcPts val="216"/>
              </a:spcBef>
              <a:spcAft>
                <a:spcPct val="0"/>
              </a:spcAft>
            </a:pPr>
            <a:r>
              <a:rPr lang="ru-RU" altLang="ru-RU" sz="900" dirty="0">
                <a:solidFill>
                  <a:srgbClr val="595959"/>
                </a:solidFill>
                <a:latin typeface="Georgia" pitchFamily="18" charset="0"/>
                <a:cs typeface="Arial" charset="0"/>
              </a:rPr>
              <a:t>Операционных</a:t>
            </a:r>
            <a:endParaRPr lang="ru-RU" altLang="ru-RU" sz="900" dirty="0">
              <a:solidFill>
                <a:srgbClr val="000000"/>
              </a:solidFill>
              <a:latin typeface="Georgia" pitchFamily="18" charset="0"/>
              <a:cs typeface="Arial" charset="0"/>
            </a:endParaRPr>
          </a:p>
        </p:txBody>
      </p:sp>
      <p:sp>
        <p:nvSpPr>
          <p:cNvPr id="16" name="TextBox 19"/>
          <p:cNvSpPr txBox="1">
            <a:spLocks noChangeArrowheads="1"/>
          </p:cNvSpPr>
          <p:nvPr/>
        </p:nvSpPr>
        <p:spPr bwMode="auto">
          <a:xfrm>
            <a:off x="1828869" y="1022051"/>
            <a:ext cx="21525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БСМП В ЦИФРАХ</a:t>
            </a:r>
          </a:p>
        </p:txBody>
      </p:sp>
    </p:spTree>
    <p:extLst>
      <p:ext uri="{BB962C8B-B14F-4D97-AF65-F5344CB8AC3E}">
        <p14:creationId xmlns:p14="http://schemas.microsoft.com/office/powerpoint/2010/main" val="89518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56630" y="1012037"/>
            <a:ext cx="8632556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ОБЪЕМ ФОРМИРУЮЩИХСЯ АРХИВНЫХ ДОКУМЕНТОВ В ТЕЧЕНИЕ ГОДА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520" y="1573286"/>
            <a:ext cx="8031480" cy="5284714"/>
          </a:xfrm>
          <a:prstGeom prst="rect">
            <a:avLst/>
          </a:prstGeom>
        </p:spPr>
      </p:pic>
      <p:sp>
        <p:nvSpPr>
          <p:cNvPr id="8" name="Равно 7"/>
          <p:cNvSpPr/>
          <p:nvPr/>
        </p:nvSpPr>
        <p:spPr>
          <a:xfrm>
            <a:off x="3999717" y="4061460"/>
            <a:ext cx="1120923" cy="704521"/>
          </a:xfrm>
          <a:prstGeom prst="mathEqual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2101" y="2249914"/>
            <a:ext cx="51985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Медицинские документы – 127 984 единиц хранения</a:t>
            </a:r>
          </a:p>
          <a:p>
            <a:r>
              <a:rPr lang="ru-RU" sz="1600" dirty="0" smtClean="0"/>
              <a:t>Управленческая документация – 516 единиц хранения, что составляет </a:t>
            </a:r>
            <a:endParaRPr lang="en-US" sz="1600" dirty="0" smtClean="0"/>
          </a:p>
        </p:txBody>
      </p:sp>
      <p:sp>
        <p:nvSpPr>
          <p:cNvPr id="9" name="Прямоугольник 8"/>
          <p:cNvSpPr/>
          <p:nvPr/>
        </p:nvSpPr>
        <p:spPr>
          <a:xfrm>
            <a:off x="292101" y="3998221"/>
            <a:ext cx="51985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более 645 архивных коробов </a:t>
            </a:r>
          </a:p>
          <a:p>
            <a:r>
              <a:rPr lang="ru-RU" sz="1600" dirty="0" smtClean="0"/>
              <a:t>или </a:t>
            </a:r>
          </a:p>
          <a:p>
            <a:r>
              <a:rPr lang="ru-RU" sz="1600" dirty="0"/>
              <a:t>б</a:t>
            </a:r>
            <a:r>
              <a:rPr lang="ru-RU" sz="1600" dirty="0" smtClean="0"/>
              <a:t>олее 30 м</a:t>
            </a:r>
            <a:r>
              <a:rPr lang="ru-RU" sz="1600" baseline="30000" dirty="0" smtClean="0"/>
              <a:t>3</a:t>
            </a:r>
            <a:r>
              <a:rPr lang="ru-RU" sz="1600" dirty="0" smtClean="0"/>
              <a:t> архивных документов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70484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56630" y="1012037"/>
            <a:ext cx="6576672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СОВРЕМЕННЫЕ ТРЕНДЫ УВЕЛИЧЕНИЯ ИНФОРМАЦИИ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3.gif" descr="image3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55145" y="1729468"/>
            <a:ext cx="6472723" cy="48545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9044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381" y="1654629"/>
            <a:ext cx="6262619" cy="472305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56630" y="1012037"/>
            <a:ext cx="2193229" cy="367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ПЕРСПЕКТИВЫ ?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58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 txBox="1">
            <a:spLocks/>
          </p:cNvSpPr>
          <p:nvPr/>
        </p:nvSpPr>
        <p:spPr>
          <a:xfrm>
            <a:off x="1981200" y="164097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</a:rPr>
              <a:t>Оцифровка существующих медицинских карт и полный переход на электронную медицинскую карту </a:t>
            </a:r>
            <a:endParaRPr lang="ru-RU" sz="1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56630" y="1012037"/>
            <a:ext cx="7210500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ПУТИ РЕШЕНИЯ: СОВРЕМЕННЫЕ ЦИФРОВЫЕ ТЕХНОЛОГИИ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85796">
            <a:off x="7995424" y="3409334"/>
            <a:ext cx="1812502" cy="1531121"/>
          </a:xfrm>
          <a:prstGeom prst="rect">
            <a:avLst/>
          </a:prstGeom>
        </p:spPr>
      </p:pic>
      <p:sp>
        <p:nvSpPr>
          <p:cNvPr id="6" name="Стрелка вправо с вырезом 5"/>
          <p:cNvSpPr/>
          <p:nvPr/>
        </p:nvSpPr>
        <p:spPr>
          <a:xfrm>
            <a:off x="6614160" y="3903958"/>
            <a:ext cx="1409700" cy="458504"/>
          </a:xfrm>
          <a:prstGeom prst="notched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5120" y="2261691"/>
            <a:ext cx="3268980" cy="43586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9188" y="3671545"/>
            <a:ext cx="19559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ＭＳ Ｐゴシック" pitchFamily="-106" charset="-128"/>
                <a:cs typeface="Times New Roman" panose="02020603050405020304" pitchFamily="18" charset="0"/>
              </a:rPr>
              <a:t>История болезни одного пациента в 7 томах </a:t>
            </a:r>
            <a:endParaRPr lang="ru-RU" b="1" i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ＭＳ Ｐゴシック" pitchFamily="-106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78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37945" y="2589970"/>
            <a:ext cx="3840394" cy="3721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1974 год – начало строительства </a:t>
            </a:r>
          </a:p>
          <a:p>
            <a:pPr marL="214313" indent="-214313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14313" indent="-214313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1978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год –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запуск первой очереди больницы и открыты отделения реанимации, травматологии, хирургии и терапии</a:t>
            </a:r>
          </a:p>
          <a:p>
            <a:pPr marL="214313" indent="-214313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14313" indent="-214313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1980 год –  открытие Больницы Скорой Медицинской Помощи</a:t>
            </a:r>
          </a:p>
          <a:p>
            <a:pPr marL="214313" indent="-214313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14313" indent="-214313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2009-2010 гг. –  реконструкция БСМП</a:t>
            </a:r>
          </a:p>
          <a:p>
            <a:pPr algn="just"/>
            <a:endParaRPr lang="ru-RU" sz="1500" i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56630" y="1012037"/>
            <a:ext cx="2129173" cy="367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ИСТОРИЯ БСМП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926" y="1898815"/>
            <a:ext cx="2093876" cy="1382313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770" y="3474408"/>
            <a:ext cx="2125210" cy="1357204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506" y="1898814"/>
            <a:ext cx="2093876" cy="1382313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506" y="3474409"/>
            <a:ext cx="2093876" cy="1382313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506" y="5072874"/>
            <a:ext cx="2093876" cy="1382313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770" y="5024894"/>
            <a:ext cx="2119032" cy="1430293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6056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856630" y="1012037"/>
            <a:ext cx="3707490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БЛАГОДАРЮ ЗА ВНИМАНИЕ!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988" y="1836396"/>
            <a:ext cx="7197505" cy="4553894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74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496" y="2198132"/>
            <a:ext cx="4264567" cy="2650092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3341779" y="5319117"/>
            <a:ext cx="7176282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ru-RU" sz="20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Выделено всего 		</a:t>
            </a:r>
            <a:r>
              <a:rPr lang="ru-RU" sz="2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3,1 млрд.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</a:t>
            </a:r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defRPr/>
            </a:pPr>
            <a:r>
              <a:rPr lang="ru-RU" sz="2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них:</a:t>
            </a:r>
          </a:p>
          <a:p>
            <a:pPr defTabSz="685800">
              <a:defRPr/>
            </a:pPr>
            <a:r>
              <a:rPr lang="ru-RU" sz="2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СМР 					-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1,9 млрд.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</a:t>
            </a:r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defRPr/>
            </a:pPr>
            <a:r>
              <a:rPr lang="ru-RU" sz="2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Оборудование </a:t>
            </a:r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1823 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ед.</a:t>
            </a:r>
            <a:r>
              <a:rPr lang="ru-RU" sz="2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-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1,2 млрд. руб.</a:t>
            </a:r>
          </a:p>
          <a:p>
            <a:pPr defTabSz="685800">
              <a:buFontTx/>
              <a:buChar char="•"/>
              <a:defRPr/>
            </a:pPr>
            <a:endParaRPr lang="ru-RU" sz="1400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56630" y="1012037"/>
            <a:ext cx="2970300" cy="367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b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РЕКОНСТРУКЦИЯ БСМП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0422" y="2198133"/>
            <a:ext cx="3995115" cy="265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43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56630" y="1012037"/>
            <a:ext cx="5910785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ИЗУЧЕНИЕ СИСТЕМЫ МЕНЕДЖМЕНТА КАЧЕСТВА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6795" y="2148946"/>
            <a:ext cx="5359379" cy="382162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09930" y="3164130"/>
            <a:ext cx="5318125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Благодаря поддержке</a:t>
            </a:r>
          </a:p>
          <a:p>
            <a:pPr>
              <a:lnSpc>
                <a:spcPct val="115000"/>
              </a:lnSpc>
            </a:pP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президента Республики Татарстан</a:t>
            </a:r>
          </a:p>
          <a:p>
            <a:pPr>
              <a:lnSpc>
                <a:spcPct val="115000"/>
              </a:lnSpc>
            </a:pP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Рустама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Нургалиевича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Минниханова</a:t>
            </a:r>
            <a:endParaRPr lang="ru-RU" sz="1600" dirty="0" smtClean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49 сотрудников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БСМП в 2010-2013 годах прошли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зарубежные </a:t>
            </a:r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стажировки с целью изучения и внедрения передовых технологий в здравоохранении </a:t>
            </a:r>
          </a:p>
        </p:txBody>
      </p:sp>
    </p:spTree>
    <p:extLst>
      <p:ext uri="{BB962C8B-B14F-4D97-AF65-F5344CB8AC3E}">
        <p14:creationId xmlns:p14="http://schemas.microsoft.com/office/powerpoint/2010/main" val="35044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150" y="1652905"/>
            <a:ext cx="4197350" cy="47307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093" y="1974996"/>
            <a:ext cx="3777691" cy="374650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856630" y="1012037"/>
            <a:ext cx="6440417" cy="367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ОБЪЕДИНЕННАЯ МЕЖДУНАРОДНАЯ КОМИССИЯ (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JCI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96532" y="6261813"/>
            <a:ext cx="697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ＭＳ Ｐゴシック" pitchFamily="-106" charset="-128"/>
                <a:cs typeface="Times New Roman" panose="02020603050405020304" pitchFamily="18" charset="0"/>
              </a:rPr>
              <a:t>Только </a:t>
            </a:r>
            <a:r>
              <a:rPr lang="en-US" b="1" i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ＭＳ Ｐゴシック" pitchFamily="-106" charset="-128"/>
                <a:cs typeface="Times New Roman" panose="02020603050405020304" pitchFamily="18" charset="0"/>
              </a:rPr>
              <a:t>1070 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ＭＳ Ｐゴシック" pitchFamily="-106" charset="-128"/>
                <a:cs typeface="Times New Roman" panose="02020603050405020304" pitchFamily="18" charset="0"/>
              </a:rPr>
              <a:t>больниц по всему миру аккредитованы в системе </a:t>
            </a:r>
            <a:r>
              <a:rPr lang="en-US" b="1" i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ＭＳ Ｐゴシック" pitchFamily="-106" charset="-128"/>
                <a:cs typeface="Times New Roman" panose="02020603050405020304" pitchFamily="18" charset="0"/>
              </a:rPr>
              <a:t>JCI</a:t>
            </a:r>
            <a:endParaRPr lang="ru-RU" b="1" i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ＭＳ Ｐゴシック" pitchFamily="-106" charset="-128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33551" y="2739232"/>
            <a:ext cx="4380549" cy="1279048"/>
          </a:xfrm>
          <a:prstGeom prst="rect">
            <a:avLst/>
          </a:prstGeom>
          <a:noFill/>
          <a:ln w="38100">
            <a:solidFill>
              <a:srgbClr val="EA6B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 smtClean="0">
              <a:solidFill>
                <a:schemeClr val="tx1"/>
              </a:solidFill>
              <a:latin typeface="Times New Roman" panose="02020603050405020304" pitchFamily="18" charset="0"/>
              <a:ea typeface="ＭＳ Ｐゴシック" pitchFamily="-106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58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30" y="2078643"/>
            <a:ext cx="2971680" cy="396224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23668" y="2298112"/>
            <a:ext cx="8503920" cy="3742771"/>
            <a:chOff x="294984" y="846558"/>
            <a:chExt cx="11539495" cy="4033636"/>
          </a:xfrm>
        </p:grpSpPr>
        <p:sp>
          <p:nvSpPr>
            <p:cNvPr id="4" name="TextBox 3"/>
            <p:cNvSpPr txBox="1"/>
            <p:nvPr/>
          </p:nvSpPr>
          <p:spPr>
            <a:xfrm>
              <a:off x="3665991" y="846558"/>
              <a:ext cx="45971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b="1" dirty="0">
                  <a:solidFill>
                    <a:srgbClr val="002060"/>
                  </a:solidFill>
                  <a:latin typeface="Times New Roman" panose="02020603050405020304" pitchFamily="18" charset="0"/>
                  <a:ea typeface="ＭＳ Ｐゴシック" pitchFamily="-106" charset="-128"/>
                  <a:cs typeface="Times New Roman" panose="02020603050405020304" pitchFamily="18" charset="0"/>
                </a:rPr>
                <a:t>Разделы </a:t>
              </a:r>
              <a:r>
                <a:rPr 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ＭＳ Ｐゴシック" pitchFamily="-106" charset="-128"/>
                  <a:cs typeface="Times New Roman" panose="02020603050405020304" pitchFamily="18" charset="0"/>
                </a:rPr>
                <a:t>JCI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94984" y="1031224"/>
              <a:ext cx="4999965" cy="38144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ＭＳ Ｐゴシック" pitchFamily="-106" charset="-128"/>
                  <a:cs typeface="Times New Roman" panose="02020603050405020304" pitchFamily="18" charset="0"/>
                </a:rPr>
                <a:t>Раздел </a:t>
              </a:r>
              <a:r>
                <a:rPr lang="en-US" sz="1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ＭＳ Ｐゴシック" pitchFamily="-106" charset="-128"/>
                  <a:cs typeface="Times New Roman" panose="02020603050405020304" pitchFamily="18" charset="0"/>
                </a:rPr>
                <a:t>I</a:t>
              </a:r>
              <a:endPara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ＭＳ Ｐゴシック" pitchFamily="-106" charset="-128"/>
                <a:cs typeface="Times New Roman" panose="02020603050405020304" pitchFamily="18" charset="0"/>
              </a:endParaRPr>
            </a:p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ＭＳ Ｐゴシック" pitchFamily="-106" charset="-128"/>
                  <a:cs typeface="Times New Roman" panose="02020603050405020304" pitchFamily="18" charset="0"/>
                </a:rPr>
                <a:t>Стандарты, связанные с пациентами</a:t>
              </a:r>
            </a:p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400" b="1" dirty="0">
                <a:latin typeface="Times New Roman" panose="02020603050405020304" pitchFamily="18" charset="0"/>
                <a:ea typeface="ＭＳ Ｐゴシック" pitchFamily="-106" charset="-128"/>
                <a:cs typeface="Times New Roman" panose="02020603050405020304" pitchFamily="18" charset="0"/>
              </a:endParaRPr>
            </a:p>
            <a:p>
              <a:pPr marL="342900" indent="-342900" algn="just" defTabSz="457200" fontAlgn="base">
                <a:spcBef>
                  <a:spcPct val="0"/>
                </a:spcBef>
                <a:spcAft>
                  <a:spcPct val="0"/>
                </a:spcAft>
                <a:buFontTx/>
                <a:buAutoNum type="arabicPeriod"/>
                <a:defRPr/>
              </a:pPr>
              <a:r>
                <a:rPr lang="ru-RU" sz="1400" b="1" dirty="0">
                  <a:latin typeface="Times New Roman" panose="02020603050405020304" pitchFamily="18" charset="0"/>
                  <a:ea typeface="ＭＳ Ｐゴシック" pitchFamily="-106" charset="-128"/>
                  <a:cs typeface="Times New Roman" panose="02020603050405020304" pitchFamily="18" charset="0"/>
                </a:rPr>
                <a:t>Международные положения по обеспечению безопасности пациентов (</a:t>
              </a:r>
              <a:r>
                <a:rPr lang="en-US" sz="1400" b="1" dirty="0">
                  <a:latin typeface="Times New Roman" panose="02020603050405020304" pitchFamily="18" charset="0"/>
                  <a:ea typeface="ＭＳ Ｐゴシック" pitchFamily="-106" charset="-128"/>
                  <a:cs typeface="Times New Roman" panose="02020603050405020304" pitchFamily="18" charset="0"/>
                </a:rPr>
                <a:t>IPSG)</a:t>
              </a:r>
            </a:p>
            <a:p>
              <a:pPr marL="342900" indent="-342900" algn="just" defTabSz="457200" fontAlgn="base">
                <a:spcBef>
                  <a:spcPct val="0"/>
                </a:spcBef>
                <a:spcAft>
                  <a:spcPct val="0"/>
                </a:spcAft>
                <a:buFontTx/>
                <a:buAutoNum type="arabicPeriod"/>
                <a:defRPr/>
              </a:pPr>
              <a:r>
                <a:rPr lang="ru-RU" sz="1400" b="1" dirty="0">
                  <a:latin typeface="Times New Roman" panose="02020603050405020304" pitchFamily="18" charset="0"/>
                  <a:ea typeface="ＭＳ Ｐゴシック" pitchFamily="-106" charset="-128"/>
                  <a:cs typeface="Times New Roman" panose="02020603050405020304" pitchFamily="18" charset="0"/>
                </a:rPr>
                <a:t>Доступность и преемственность лечения (АСС)</a:t>
              </a:r>
            </a:p>
            <a:p>
              <a:pPr marL="342900" indent="-342900" algn="just" defTabSz="457200" fontAlgn="base">
                <a:spcBef>
                  <a:spcPct val="0"/>
                </a:spcBef>
                <a:spcAft>
                  <a:spcPct val="0"/>
                </a:spcAft>
                <a:buFontTx/>
                <a:buAutoNum type="arabicPeriod"/>
                <a:defRPr/>
              </a:pPr>
              <a:r>
                <a:rPr lang="ru-RU" sz="1400" b="1" dirty="0">
                  <a:latin typeface="Times New Roman" panose="02020603050405020304" pitchFamily="18" charset="0"/>
                  <a:ea typeface="ＭＳ Ｐゴシック" pitchFamily="-106" charset="-128"/>
                  <a:cs typeface="Times New Roman" panose="02020603050405020304" pitchFamily="18" charset="0"/>
                </a:rPr>
                <a:t>Права пациентов и их семей (</a:t>
              </a:r>
              <a:r>
                <a:rPr lang="en-US" sz="1400" b="1" dirty="0">
                  <a:latin typeface="Times New Roman" panose="02020603050405020304" pitchFamily="18" charset="0"/>
                  <a:ea typeface="ＭＳ Ｐゴシック" pitchFamily="-106" charset="-128"/>
                  <a:cs typeface="Times New Roman" panose="02020603050405020304" pitchFamily="18" charset="0"/>
                </a:rPr>
                <a:t>PFR)</a:t>
              </a:r>
            </a:p>
            <a:p>
              <a:pPr marL="342900" indent="-342900" algn="just" defTabSz="457200" fontAlgn="base">
                <a:spcBef>
                  <a:spcPct val="0"/>
                </a:spcBef>
                <a:spcAft>
                  <a:spcPct val="0"/>
                </a:spcAft>
                <a:buFontTx/>
                <a:buAutoNum type="arabicPeriod"/>
                <a:defRPr/>
              </a:pPr>
              <a:r>
                <a:rPr lang="ru-RU" sz="1400" b="1" dirty="0">
                  <a:latin typeface="Times New Roman" panose="02020603050405020304" pitchFamily="18" charset="0"/>
                  <a:ea typeface="ＭＳ Ｐゴシック" pitchFamily="-106" charset="-128"/>
                  <a:cs typeface="Times New Roman" panose="02020603050405020304" pitchFamily="18" charset="0"/>
                </a:rPr>
                <a:t>Оценка состояния пациентов (АОР)</a:t>
              </a:r>
            </a:p>
            <a:p>
              <a:pPr marL="342900" indent="-342900" algn="just" defTabSz="457200" fontAlgn="base">
                <a:spcBef>
                  <a:spcPct val="0"/>
                </a:spcBef>
                <a:spcAft>
                  <a:spcPct val="0"/>
                </a:spcAft>
                <a:buFontTx/>
                <a:buAutoNum type="arabicPeriod"/>
                <a:defRPr/>
              </a:pPr>
              <a:r>
                <a:rPr lang="ru-RU" sz="1400" b="1" dirty="0">
                  <a:latin typeface="Times New Roman" panose="02020603050405020304" pitchFamily="18" charset="0"/>
                  <a:ea typeface="ＭＳ Ｐゴシック" pitchFamily="-106" charset="-128"/>
                  <a:cs typeface="Times New Roman" panose="02020603050405020304" pitchFamily="18" charset="0"/>
                </a:rPr>
                <a:t>Лечение пациентов (СОР)</a:t>
              </a:r>
            </a:p>
            <a:p>
              <a:pPr marL="342900" indent="-342900" algn="just" defTabSz="457200" fontAlgn="base">
                <a:spcBef>
                  <a:spcPct val="0"/>
                </a:spcBef>
                <a:spcAft>
                  <a:spcPct val="0"/>
                </a:spcAft>
                <a:buFontTx/>
                <a:buAutoNum type="arabicPeriod"/>
                <a:defRPr/>
              </a:pPr>
              <a:r>
                <a:rPr lang="ru-RU" sz="1400" b="1" dirty="0">
                  <a:latin typeface="Times New Roman" panose="02020603050405020304" pitchFamily="18" charset="0"/>
                  <a:ea typeface="ＭＳ Ｐゴシック" pitchFamily="-106" charset="-128"/>
                  <a:cs typeface="Times New Roman" panose="02020603050405020304" pitchFamily="18" charset="0"/>
                </a:rPr>
                <a:t>Анестезия и хирургическое лечение (</a:t>
              </a:r>
              <a:r>
                <a:rPr lang="en-US" sz="1400" b="1" dirty="0">
                  <a:latin typeface="Times New Roman" panose="02020603050405020304" pitchFamily="18" charset="0"/>
                  <a:ea typeface="ＭＳ Ｐゴシック" pitchFamily="-106" charset="-128"/>
                  <a:cs typeface="Times New Roman" panose="02020603050405020304" pitchFamily="18" charset="0"/>
                </a:rPr>
                <a:t>ASC)</a:t>
              </a:r>
            </a:p>
            <a:p>
              <a:pPr marL="342900" indent="-342900" algn="just" defTabSz="457200" fontAlgn="base">
                <a:spcBef>
                  <a:spcPct val="0"/>
                </a:spcBef>
                <a:spcAft>
                  <a:spcPct val="0"/>
                </a:spcAft>
                <a:buFontTx/>
                <a:buAutoNum type="arabicPeriod"/>
                <a:defRPr/>
              </a:pPr>
              <a:r>
                <a:rPr lang="ru-RU" sz="1400" b="1" dirty="0">
                  <a:latin typeface="Times New Roman" panose="02020603050405020304" pitchFamily="18" charset="0"/>
                  <a:ea typeface="ＭＳ Ｐゴシック" pitchFamily="-106" charset="-128"/>
                  <a:cs typeface="Times New Roman" panose="02020603050405020304" pitchFamily="18" charset="0"/>
                </a:rPr>
                <a:t>Медикаментозное лечение (</a:t>
              </a:r>
              <a:r>
                <a:rPr lang="en-US" sz="1400" b="1" dirty="0">
                  <a:latin typeface="Times New Roman" panose="02020603050405020304" pitchFamily="18" charset="0"/>
                  <a:ea typeface="ＭＳ Ｐゴシック" pitchFamily="-106" charset="-128"/>
                  <a:cs typeface="Times New Roman" panose="02020603050405020304" pitchFamily="18" charset="0"/>
                </a:rPr>
                <a:t>MMU)</a:t>
              </a:r>
            </a:p>
            <a:p>
              <a:pPr marL="342900" indent="-342900" algn="just" defTabSz="457200" fontAlgn="base">
                <a:spcBef>
                  <a:spcPct val="0"/>
                </a:spcBef>
                <a:spcAft>
                  <a:spcPct val="0"/>
                </a:spcAft>
                <a:buFontTx/>
                <a:buAutoNum type="arabicPeriod"/>
                <a:defRPr/>
              </a:pPr>
              <a:r>
                <a:rPr lang="ru-RU" sz="1400" b="1" dirty="0">
                  <a:latin typeface="Times New Roman" panose="02020603050405020304" pitchFamily="18" charset="0"/>
                  <a:ea typeface="ＭＳ Ｐゴシック" pitchFamily="-106" charset="-128"/>
                  <a:cs typeface="Times New Roman" panose="02020603050405020304" pitchFamily="18" charset="0"/>
                </a:rPr>
                <a:t>Обучение пациента  и его семьи (</a:t>
              </a:r>
              <a:r>
                <a:rPr lang="en-US" sz="1400" b="1" dirty="0">
                  <a:latin typeface="Times New Roman" panose="02020603050405020304" pitchFamily="18" charset="0"/>
                  <a:ea typeface="ＭＳ Ｐゴシック" pitchFamily="-106" charset="-128"/>
                  <a:cs typeface="Times New Roman" panose="02020603050405020304" pitchFamily="18" charset="0"/>
                </a:rPr>
                <a:t>PFE)</a:t>
              </a:r>
              <a:endParaRPr lang="ru-RU" sz="1400" b="1" dirty="0">
                <a:latin typeface="Times New Roman" panose="02020603050405020304" pitchFamily="18" charset="0"/>
                <a:ea typeface="ＭＳ Ｐゴシック" pitchFamily="-106" charset="-128"/>
                <a:cs typeface="Times New Roman" panose="02020603050405020304" pitchFamily="18" charset="0"/>
              </a:endParaRPr>
            </a:p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itchFamily="-106" charset="-128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192819" y="1031224"/>
              <a:ext cx="5641660" cy="3848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ＭＳ Ｐゴシック" pitchFamily="-106" charset="-128"/>
                  <a:cs typeface="Times New Roman" panose="02020603050405020304" pitchFamily="18" charset="0"/>
                </a:rPr>
                <a:t>Раздел </a:t>
              </a:r>
              <a:r>
                <a:rPr lang="en-US" sz="1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ＭＳ Ｐゴシック" pitchFamily="-106" charset="-128"/>
                  <a:cs typeface="Times New Roman" panose="02020603050405020304" pitchFamily="18" charset="0"/>
                </a:rPr>
                <a:t>II</a:t>
              </a:r>
            </a:p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ＭＳ Ｐゴシック" pitchFamily="-106" charset="-128"/>
                  <a:cs typeface="Times New Roman" panose="02020603050405020304" pitchFamily="18" charset="0"/>
                </a:rPr>
                <a:t>Стандарты управления медицинской организацией</a:t>
              </a:r>
            </a:p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ＭＳ Ｐゴシック" pitchFamily="-106" charset="-128"/>
                <a:cs typeface="Times New Roman" panose="02020603050405020304" pitchFamily="18" charset="0"/>
              </a:endParaRPr>
            </a:p>
            <a:p>
              <a:pPr marL="342900" indent="-342900" algn="just" defTabSz="457200" fontAlgn="base">
                <a:spcBef>
                  <a:spcPct val="0"/>
                </a:spcBef>
                <a:spcAft>
                  <a:spcPct val="0"/>
                </a:spcAft>
                <a:buFontTx/>
                <a:buAutoNum type="arabicPeriod"/>
                <a:defRPr/>
              </a:pPr>
              <a:r>
                <a:rPr lang="ru-RU" sz="1400" b="1" dirty="0">
                  <a:latin typeface="Times New Roman" panose="02020603050405020304" pitchFamily="18" charset="0"/>
                  <a:ea typeface="ＭＳ Ｐゴシック" pitchFamily="-106" charset="-128"/>
                  <a:cs typeface="Times New Roman" panose="02020603050405020304" pitchFamily="18" charset="0"/>
                </a:rPr>
                <a:t>Повышение качества лечения и безопасности лечения </a:t>
              </a:r>
              <a:r>
                <a:rPr lang="en-US" sz="1400" b="1" dirty="0">
                  <a:latin typeface="Times New Roman" panose="02020603050405020304" pitchFamily="18" charset="0"/>
                  <a:ea typeface="ＭＳ Ｐゴシック" pitchFamily="-106" charset="-128"/>
                  <a:cs typeface="Times New Roman" panose="02020603050405020304" pitchFamily="18" charset="0"/>
                </a:rPr>
                <a:t>(QPS)</a:t>
              </a:r>
            </a:p>
            <a:p>
              <a:pPr marL="342900" indent="-342900" algn="just" defTabSz="457200" fontAlgn="base">
                <a:spcBef>
                  <a:spcPct val="0"/>
                </a:spcBef>
                <a:spcAft>
                  <a:spcPct val="0"/>
                </a:spcAft>
                <a:buFontTx/>
                <a:buAutoNum type="arabicPeriod"/>
                <a:defRPr/>
              </a:pPr>
              <a:r>
                <a:rPr lang="ru-RU" sz="1400" b="1" dirty="0">
                  <a:latin typeface="Times New Roman" panose="02020603050405020304" pitchFamily="18" charset="0"/>
                  <a:ea typeface="ＭＳ Ｐゴシック" pitchFamily="-106" charset="-128"/>
                  <a:cs typeface="Times New Roman" panose="02020603050405020304" pitchFamily="18" charset="0"/>
                </a:rPr>
                <a:t>Профилактика и лечение инфекционных осложнений (РС</a:t>
              </a:r>
              <a:r>
                <a:rPr lang="en-US" sz="1400" b="1" dirty="0">
                  <a:latin typeface="Times New Roman" panose="02020603050405020304" pitchFamily="18" charset="0"/>
                  <a:ea typeface="ＭＳ Ｐゴシック" pitchFamily="-106" charset="-128"/>
                  <a:cs typeface="Times New Roman" panose="02020603050405020304" pitchFamily="18" charset="0"/>
                </a:rPr>
                <a:t>I)</a:t>
              </a:r>
            </a:p>
            <a:p>
              <a:pPr marL="342900" indent="-342900" algn="just" defTabSz="457200" fontAlgn="base">
                <a:spcBef>
                  <a:spcPct val="0"/>
                </a:spcBef>
                <a:spcAft>
                  <a:spcPct val="0"/>
                </a:spcAft>
                <a:buFontTx/>
                <a:buAutoNum type="arabicPeriod"/>
                <a:defRPr/>
              </a:pPr>
              <a:r>
                <a:rPr lang="ru-RU" sz="1400" b="1" dirty="0">
                  <a:latin typeface="Times New Roman" panose="02020603050405020304" pitchFamily="18" charset="0"/>
                  <a:ea typeface="ＭＳ Ｐゴシック" pitchFamily="-106" charset="-128"/>
                  <a:cs typeface="Times New Roman" panose="02020603050405020304" pitchFamily="18" charset="0"/>
                </a:rPr>
                <a:t>Управление, руководство и наставничество (</a:t>
              </a:r>
              <a:r>
                <a:rPr lang="en-US" sz="1400" b="1" dirty="0">
                  <a:latin typeface="Times New Roman" panose="02020603050405020304" pitchFamily="18" charset="0"/>
                  <a:ea typeface="ＭＳ Ｐゴシック" pitchFamily="-106" charset="-128"/>
                  <a:cs typeface="Times New Roman" panose="02020603050405020304" pitchFamily="18" charset="0"/>
                </a:rPr>
                <a:t>GLD)</a:t>
              </a:r>
            </a:p>
            <a:p>
              <a:pPr marL="342900" indent="-342900" algn="just" defTabSz="457200" fontAlgn="base">
                <a:spcBef>
                  <a:spcPct val="0"/>
                </a:spcBef>
                <a:spcAft>
                  <a:spcPct val="0"/>
                </a:spcAft>
                <a:buFontTx/>
                <a:buAutoNum type="arabicPeriod"/>
                <a:defRPr/>
              </a:pPr>
              <a:r>
                <a:rPr lang="ru-RU" sz="1400" b="1" dirty="0">
                  <a:latin typeface="Times New Roman" panose="02020603050405020304" pitchFamily="18" charset="0"/>
                  <a:ea typeface="ＭＳ Ｐゴシック" pitchFamily="-106" charset="-128"/>
                  <a:cs typeface="Times New Roman" panose="02020603050405020304" pitchFamily="18" charset="0"/>
                </a:rPr>
                <a:t>Эксплуатация и безопасность зданий и оборудования </a:t>
              </a:r>
              <a:r>
                <a:rPr lang="en-US" sz="1400" b="1" dirty="0">
                  <a:latin typeface="Times New Roman" panose="02020603050405020304" pitchFamily="18" charset="0"/>
                  <a:ea typeface="ＭＳ Ｐゴシック" pitchFamily="-106" charset="-128"/>
                  <a:cs typeface="Times New Roman" panose="02020603050405020304" pitchFamily="18" charset="0"/>
                </a:rPr>
                <a:t>(FMS)</a:t>
              </a:r>
            </a:p>
            <a:p>
              <a:pPr marL="342900" indent="-342900" algn="just" defTabSz="457200" fontAlgn="base">
                <a:spcBef>
                  <a:spcPct val="0"/>
                </a:spcBef>
                <a:spcAft>
                  <a:spcPct val="0"/>
                </a:spcAft>
                <a:buFontTx/>
                <a:buAutoNum type="arabicPeriod"/>
                <a:defRPr/>
              </a:pPr>
              <a:r>
                <a:rPr lang="ru-RU" sz="1400" b="1" dirty="0">
                  <a:latin typeface="Times New Roman" panose="02020603050405020304" pitchFamily="18" charset="0"/>
                  <a:ea typeface="ＭＳ Ｐゴシック" pitchFamily="-106" charset="-128"/>
                  <a:cs typeface="Times New Roman" panose="02020603050405020304" pitchFamily="18" charset="0"/>
                </a:rPr>
                <a:t>Квалификация и образование сотрудников </a:t>
              </a:r>
              <a:r>
                <a:rPr lang="en-US" sz="1400" b="1" dirty="0">
                  <a:latin typeface="Times New Roman" panose="02020603050405020304" pitchFamily="18" charset="0"/>
                  <a:ea typeface="ＭＳ Ｐゴシック" pitchFamily="-106" charset="-128"/>
                  <a:cs typeface="Times New Roman" panose="02020603050405020304" pitchFamily="18" charset="0"/>
                </a:rPr>
                <a:t>(SQE)</a:t>
              </a:r>
            </a:p>
            <a:p>
              <a:pPr marL="342900" indent="-342900" algn="just" defTabSz="457200" fontAlgn="base">
                <a:spcBef>
                  <a:spcPct val="0"/>
                </a:spcBef>
                <a:spcAft>
                  <a:spcPct val="0"/>
                </a:spcAft>
                <a:buFontTx/>
                <a:buAutoNum type="arabicPeriod"/>
                <a:defRPr/>
              </a:pPr>
              <a:r>
                <a:rPr lang="ru-RU" sz="1400" b="1" dirty="0">
                  <a:latin typeface="Times New Roman" panose="02020603050405020304" pitchFamily="18" charset="0"/>
                  <a:ea typeface="ＭＳ Ｐゴシック" pitchFamily="-106" charset="-128"/>
                  <a:cs typeface="Times New Roman" panose="02020603050405020304" pitchFamily="18" charset="0"/>
                </a:rPr>
                <a:t>Управление информацией </a:t>
              </a:r>
              <a:r>
                <a:rPr lang="en-US" sz="1400" b="1" dirty="0">
                  <a:latin typeface="Times New Roman" panose="02020603050405020304" pitchFamily="18" charset="0"/>
                  <a:ea typeface="ＭＳ Ｐゴシック" pitchFamily="-106" charset="-128"/>
                  <a:cs typeface="Times New Roman" panose="02020603050405020304" pitchFamily="18" charset="0"/>
                </a:rPr>
                <a:t>(MOI)</a:t>
              </a:r>
            </a:p>
            <a:p>
              <a:pPr marL="342900" indent="-342900" algn="just" defTabSz="457200" fontAlgn="base">
                <a:spcBef>
                  <a:spcPct val="0"/>
                </a:spcBef>
                <a:spcAft>
                  <a:spcPct val="0"/>
                </a:spcAft>
                <a:buFontTx/>
                <a:buAutoNum type="arabicPeriod"/>
                <a:defRPr/>
              </a:pPr>
              <a:endPara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itchFamily="-106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1856630" y="1012037"/>
            <a:ext cx="2078518" cy="367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СТАНДАРТЫ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JCI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23668" y="2383776"/>
            <a:ext cx="8623092" cy="3742791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231588" y="3375647"/>
            <a:ext cx="7207251" cy="965200"/>
          </a:xfrm>
          <a:prstGeom prst="rect">
            <a:avLst/>
          </a:prstGeom>
          <a:solidFill>
            <a:schemeClr val="bg1"/>
          </a:solidFill>
          <a:ln w="38100">
            <a:solidFill>
              <a:srgbClr val="EA6B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-106" charset="-128"/>
                <a:cs typeface="Times New Roman" panose="02020603050405020304" pitchFamily="18" charset="0"/>
              </a:rPr>
              <a:t>6. УПРАВЛЕНИЕ ИНФОРМАЦИЕЙ 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-106" charset="-128"/>
                <a:cs typeface="Times New Roman" panose="02020603050405020304" pitchFamily="18" charset="0"/>
              </a:rPr>
              <a:t>(MOI)</a:t>
            </a:r>
          </a:p>
        </p:txBody>
      </p:sp>
    </p:spTree>
    <p:extLst>
      <p:ext uri="{BB962C8B-B14F-4D97-AF65-F5344CB8AC3E}">
        <p14:creationId xmlns:p14="http://schemas.microsoft.com/office/powerpoint/2010/main" val="68446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856630" y="1012037"/>
            <a:ext cx="1924886" cy="367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АУДИТОРЫ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JCI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639" y="1803399"/>
            <a:ext cx="3056637" cy="2078166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718" y="1803400"/>
            <a:ext cx="3115691" cy="2078166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7639" y="4408130"/>
            <a:ext cx="3057378" cy="2039271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2717" y="4407752"/>
            <a:ext cx="3115691" cy="2039649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6877050" y="6447401"/>
            <a:ext cx="25286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Г-жа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Бернадетт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г.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Дубаи</a:t>
            </a:r>
            <a:endParaRPr lang="ru-RU" sz="16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911097" y="3881565"/>
            <a:ext cx="2452210" cy="3366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Г-н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Франтишек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г. Прага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266237" y="6441886"/>
            <a:ext cx="1743426" cy="3440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Г-н </a:t>
            </a:r>
            <a:r>
              <a:rPr lang="ru-RU" sz="16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Энрико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г. Рим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084970" y="3875630"/>
            <a:ext cx="2281971" cy="3366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Г-н Стивен, г. Майами</a:t>
            </a:r>
          </a:p>
        </p:txBody>
      </p:sp>
    </p:spTree>
    <p:extLst>
      <p:ext uri="{BB962C8B-B14F-4D97-AF65-F5344CB8AC3E}">
        <p14:creationId xmlns:p14="http://schemas.microsoft.com/office/powerpoint/2010/main" val="61566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56630" y="1012037"/>
            <a:ext cx="1886094" cy="367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FINAL REPORT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0" y="1641474"/>
            <a:ext cx="7893050" cy="46640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00" y="3164989"/>
            <a:ext cx="8124913" cy="332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88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56630" y="1012037"/>
            <a:ext cx="5739648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СРОКИ ХРАНЕНИЯ ДОКУМЕНТАЦИИ В АРХИВАХ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708460"/>
              </p:ext>
            </p:extLst>
          </p:nvPr>
        </p:nvGraphicFramePr>
        <p:xfrm>
          <a:off x="1117599" y="2229152"/>
          <a:ext cx="10334171" cy="377807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1018">
                  <a:extLst>
                    <a:ext uri="{9D8B030D-6E8A-4147-A177-3AD203B41FA5}">
                      <a16:colId xmlns:a16="http://schemas.microsoft.com/office/drawing/2014/main" val="2818894676"/>
                    </a:ext>
                  </a:extLst>
                </a:gridCol>
                <a:gridCol w="1086262">
                  <a:extLst>
                    <a:ext uri="{9D8B030D-6E8A-4147-A177-3AD203B41FA5}">
                      <a16:colId xmlns:a16="http://schemas.microsoft.com/office/drawing/2014/main" val="1275971745"/>
                    </a:ext>
                  </a:extLst>
                </a:gridCol>
                <a:gridCol w="3721511">
                  <a:extLst>
                    <a:ext uri="{9D8B030D-6E8A-4147-A177-3AD203B41FA5}">
                      <a16:colId xmlns:a16="http://schemas.microsoft.com/office/drawing/2014/main" val="3226677203"/>
                    </a:ext>
                  </a:extLst>
                </a:gridCol>
                <a:gridCol w="4113896">
                  <a:extLst>
                    <a:ext uri="{9D8B030D-6E8A-4147-A177-3AD203B41FA5}">
                      <a16:colId xmlns:a16="http://schemas.microsoft.com/office/drawing/2014/main" val="2546565540"/>
                    </a:ext>
                  </a:extLst>
                </a:gridCol>
                <a:gridCol w="1001484">
                  <a:extLst>
                    <a:ext uri="{9D8B030D-6E8A-4147-A177-3AD203B41FA5}">
                      <a16:colId xmlns:a16="http://schemas.microsoft.com/office/drawing/2014/main" val="3943234262"/>
                    </a:ext>
                  </a:extLst>
                </a:gridCol>
              </a:tblGrid>
              <a:tr h="605859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п/п</a:t>
                      </a:r>
                      <a:endParaRPr lang="ru-RU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Номер</a:t>
                      </a:r>
                      <a:r>
                        <a:rPr lang="ru-RU" sz="12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формы</a:t>
                      </a:r>
                      <a:endParaRPr lang="ru-RU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Название формы</a:t>
                      </a:r>
                      <a:endParaRPr lang="ru-RU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Нормативный акт, утвердивший форму</a:t>
                      </a:r>
                      <a:endParaRPr lang="ru-RU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 хранения</a:t>
                      </a:r>
                      <a:endParaRPr lang="ru-RU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2940326"/>
                  </a:ext>
                </a:extLst>
              </a:tr>
              <a:tr h="59968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№065/у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Медицинская карта стационарного больного, госпитализированного по поводу психических расстройств, профессиональных заболеваний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Приказ Министерства здравоохранения Республики Татарстан от 24 мая 2018 года №1224 (определен срок хранения)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лет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2576976"/>
                  </a:ext>
                </a:extLst>
              </a:tr>
              <a:tr h="43275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043-1/у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Медицинская карта </a:t>
                      </a:r>
                      <a:r>
                        <a:rPr lang="ru-RU" sz="1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ортодонтического</a:t>
                      </a: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пациента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Приказ Минздрава России от 15.12.2014 №834н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лет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320496"/>
                  </a:ext>
                </a:extLst>
              </a:tr>
              <a:tr h="60585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025/у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Медицинская карта пациента, получающего медицинскую помощь в</a:t>
                      </a:r>
                      <a:r>
                        <a:rPr lang="ru-RU" sz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амбулаторных условиях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Приказ Минздрава России от 15.12.2014 №834н</a:t>
                      </a:r>
                    </a:p>
                    <a:p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лет</a:t>
                      </a:r>
                    </a:p>
                    <a:p>
                      <a:pPr algn="ctr"/>
                      <a:endParaRPr lang="ru-RU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6562231"/>
                  </a:ext>
                </a:extLst>
              </a:tr>
              <a:tr h="43275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003/у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Медицинская карта  стационарного больного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Приказ Минздрава СССР от 04.10.1980 №1030</a:t>
                      </a:r>
                    </a:p>
                    <a:p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лет</a:t>
                      </a:r>
                    </a:p>
                    <a:p>
                      <a:pPr algn="ctr"/>
                      <a:endParaRPr lang="ru-RU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2758589"/>
                  </a:ext>
                </a:extLst>
              </a:tr>
              <a:tr h="43275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043/у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Медицинская карта стоматологического больного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Приказ Минздрава СССР от 04.10.1980 №1030</a:t>
                      </a:r>
                    </a:p>
                    <a:p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лет</a:t>
                      </a:r>
                    </a:p>
                    <a:p>
                      <a:pPr algn="ctr"/>
                      <a:endParaRPr lang="ru-RU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7210028"/>
                  </a:ext>
                </a:extLst>
              </a:tr>
              <a:tr h="43275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026/у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Медицинская карта ребенка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Письмо Министерства здравоохранения РФ от 07.12.2015 № 13-2/1538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лет</a:t>
                      </a:r>
                      <a:endParaRPr lang="ru-RU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23151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745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9546</TotalTime>
  <Words>556</Words>
  <Application>Microsoft Office PowerPoint</Application>
  <PresentationFormat>Широкоэкранный</PresentationFormat>
  <Paragraphs>153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ＭＳ Ｐゴシック</vt:lpstr>
      <vt:lpstr>Arial</vt:lpstr>
      <vt:lpstr>Calibri</vt:lpstr>
      <vt:lpstr>Calibri Light</vt:lpstr>
      <vt:lpstr>Georgia</vt:lpstr>
      <vt:lpstr>Times New Roman</vt:lpstr>
      <vt:lpstr>Тема Office</vt:lpstr>
      <vt:lpstr>ОБЕСПЕЧЕНИЕ СОХРАННОСТИ  МЕДИЦИНСКОЙ ДОКУМЕНТАЦИИ ЛЕЧЕБНЫХ УЧРЕЖДЕНИЙ НА ПРИМЕРЕ БСМП НАБЕРЕЖНЫХ ЧЕЛНОВ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user_plat-zav</dc:creator>
  <cp:lastModifiedBy>user-marat-1</cp:lastModifiedBy>
  <cp:revision>561</cp:revision>
  <cp:lastPrinted>2019-02-08T10:03:07Z</cp:lastPrinted>
  <dcterms:created xsi:type="dcterms:W3CDTF">2018-08-27T08:27:03Z</dcterms:created>
  <dcterms:modified xsi:type="dcterms:W3CDTF">2020-01-15T20:17:31Z</dcterms:modified>
</cp:coreProperties>
</file>