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8" r:id="rId4"/>
    <p:sldId id="258" r:id="rId5"/>
    <p:sldId id="321" r:id="rId6"/>
    <p:sldId id="322" r:id="rId7"/>
    <p:sldId id="323" r:id="rId8"/>
    <p:sldId id="324" r:id="rId9"/>
    <p:sldId id="282" r:id="rId10"/>
    <p:sldId id="319" r:id="rId11"/>
    <p:sldId id="315" r:id="rId12"/>
    <p:sldId id="284" r:id="rId13"/>
    <p:sldId id="320" r:id="rId14"/>
    <p:sldId id="326" r:id="rId15"/>
    <p:sldId id="325" r:id="rId16"/>
    <p:sldId id="317" r:id="rId17"/>
  </p:sldIdLst>
  <p:sldSz cx="9144000" cy="5143500" type="screen16x9"/>
  <p:notesSz cx="6797675" cy="9926638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43" d="100"/>
          <a:sy n="143" d="100"/>
        </p:scale>
        <p:origin x="636" y="102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ADF073-1E0B-460A-9C50-C0DF8C3283D9}" type="doc">
      <dgm:prSet loTypeId="urn:microsoft.com/office/officeart/2005/8/layout/cycle5" loCatId="cycle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BDEE7540-3EBC-4C7A-87FD-1B861D2DCB14}" type="pres">
      <dgm:prSet presAssocID="{2DADF073-1E0B-460A-9C50-C0DF8C3283D9}" presName="cycle" presStyleCnt="0">
        <dgm:presLayoutVars>
          <dgm:dir/>
          <dgm:resizeHandles val="exact"/>
        </dgm:presLayoutVars>
      </dgm:prSet>
      <dgm:spPr/>
    </dgm:pt>
  </dgm:ptLst>
  <dgm:cxnLst>
    <dgm:cxn modelId="{BC828465-ABCC-46CF-A90D-E1E5B762FCA0}" type="presOf" srcId="{2DADF073-1E0B-460A-9C50-C0DF8C3283D9}" destId="{BDEE7540-3EBC-4C7A-87FD-1B861D2DCB14}" srcOrd="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E2238-708F-4315-8015-809A38650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93E7C7-B4AA-46EF-9F53-174C09431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856D5A-40E3-440A-8EF2-23855358B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5A288-B241-45BF-BD1E-E29E1D93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C984B1-49D0-404B-B769-7DB84148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09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C2EDD-8E26-4C67-9369-9867710C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1BEDB9-7D7A-4751-B653-98CB2B9E1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E352B-BD69-47E2-9A85-DCA1CF47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DCCAD-907E-402E-8E72-9E032455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571CF0-6E50-4E70-B395-FD236504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4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BF9AA9-292A-43B5-B672-AC38FC2BBE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6DBDB2-46B9-40EA-BF1A-613231A2D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749858-86F5-4DCF-A878-FA2F85C3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C0E83-C7F2-47F2-84DE-82F543FB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E2EB49-84D3-4B31-88F0-3CABD2C6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99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8FAFC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29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8AAD3-AA55-4D08-9A2C-7CC31B16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9335D1-13F5-4AFD-AB1C-6DD3CF43B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23115D-2949-4D70-9DB6-1128A7F5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1A06E-8A15-4ED3-81FE-464E66B7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6AD0F-2DF4-4B71-873F-48414B9A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07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DDDC7-8EC1-41F1-B145-05249FB8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003931-7484-4525-9378-CE52722E0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3CE6E7-DF44-4C09-8B94-92667ECB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4CF3A-3866-45E0-8EC1-6A8B8EC7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B6C08-C204-4701-BECF-D512DC82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7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EB685-F56A-442E-959F-62FCA52C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34CBA5-F086-45D2-9F36-A83D3F645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B9A74A-E0F5-4B32-B12D-B4619F587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D305DA-85B6-4DE2-A7F0-FA0DC3ED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8C2C28-9681-4B58-A1DD-AA873862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0749E1-923E-4165-80DD-38C95F95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7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B39AE-B198-4B05-99E4-4B422C66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BD0276-CCD4-4CF6-906A-BB4629DDB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0048B1-DB4D-4061-A4A1-57B37D0F1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558513-0E62-43F9-A2B8-FB2297F07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A12B55-A52E-46F7-8581-C8538E8BD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363854-67F9-4895-A528-4C889B32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51CAAB-69DE-410A-8093-B65F1192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283E2A-7C42-48A3-B4C6-0C7672C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4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8186D-23F3-4D08-824F-5EC199F5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5C016-BC69-4B39-9B48-1B3B6E84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18C7E3-0777-4215-AC26-FC10E3EA4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4B663-E2F7-4954-B8F0-028F822C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87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763082-FD2C-4A06-AE19-C9A25916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3EDC8B-9E7D-4F18-9656-AF1C53E2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E96AF8-2D46-4C49-AF82-6FFD430D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3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89B97-AFCC-4F27-8479-961207C4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49FB0-17C3-4629-BC49-960D34243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55F84A-05C6-4A84-B986-E6C70E943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4C137-FCAD-4112-B2DD-F18D0FE2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A462ED-B0BD-48FC-AAB9-885C634C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64CAAB-C772-4B39-BA4D-8B77203D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9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0E6A0-C75B-4C50-8D71-E987084D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20B439-80FD-416C-AB67-C120054C6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486AC3-D39F-415F-BF4C-8DA76964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FF744D-6539-4AD1-BBC7-2F0F4C5D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E45311-E29E-4AD4-82A8-9CB91401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7B3A53-1895-4C04-92DF-8E589864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76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2BE1B-C34F-40B3-B9D0-49AD23A8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751B1D-D1B0-4F79-9FA5-6272E9352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CEEE4-78B6-439A-AEF8-947DB096C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6765F-A79C-445C-AF88-E015B83862A1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D8F0FD-7D6C-4B7B-83EE-5DFE6AC13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E38BA-BC26-45A3-AA91-3A37FFC6B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A773-5CE6-4885-ABCD-908D492592E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Казанский государственный институт культуры">
            <a:extLst>
              <a:ext uri="{FF2B5EF4-FFF2-40B4-BE49-F238E27FC236}">
                <a16:creationId xmlns:a16="http://schemas.microsoft.com/office/drawing/2014/main" id="{D830FD44-2293-4381-82C4-29D1A8A99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6" y="86710"/>
            <a:ext cx="443472" cy="44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6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DC6F1C-8FEF-4511-A1B3-317F9CF31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734" y="3359560"/>
            <a:ext cx="4181168" cy="1241822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</a:rPr>
              <a:t>Ректор Казанского государственного института культуры, 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</a:rPr>
              <a:t>профессор, доктор педагогических наук,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</a:rPr>
              <a:t>заслуженный деятель науки </a:t>
            </a:r>
            <a:br>
              <a:rPr lang="ru-RU" alt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</a:rPr>
              <a:t>Республики Татарстан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accent6">
                    <a:lumMod val="50000"/>
                  </a:schemeClr>
                </a:solidFill>
              </a:rPr>
              <a:t>АХМАДИЕВА РОЗА ШАЙХАЙДАРОВНА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36945E-4D0F-4DFD-91FA-6C77BF3927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912" y="0"/>
            <a:ext cx="8492089" cy="286189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F12382F-B73D-4D1C-B4F1-EF6B65621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00200"/>
            <a:ext cx="6858000" cy="140098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Подготовка специалистов архивной отрасли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в Казанском государственном институте культуры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Казанский государственный институт культуры">
            <a:extLst>
              <a:ext uri="{FF2B5EF4-FFF2-40B4-BE49-F238E27FC236}">
                <a16:creationId xmlns:a16="http://schemas.microsoft.com/office/drawing/2014/main" id="{D830FD44-2293-4381-82C4-29D1A8A9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52" y="2955546"/>
            <a:ext cx="2049851" cy="204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занский государственный институт культуры">
            <a:extLst>
              <a:ext uri="{FF2B5EF4-FFF2-40B4-BE49-F238E27FC236}">
                <a16:creationId xmlns:a16="http://schemas.microsoft.com/office/drawing/2014/main" id="{D830FD44-2293-4381-82C4-29D1A8A9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6" y="86710"/>
            <a:ext cx="443472" cy="44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7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652218-2A7D-4ED5-97F9-72E7E4A21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495"/>
          <a:stretch/>
        </p:blipFill>
        <p:spPr>
          <a:xfrm>
            <a:off x="575942" y="1985334"/>
            <a:ext cx="2877943" cy="207231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1">
            <a:extLst>
              <a:ext uri="{FF2B5EF4-FFF2-40B4-BE49-F238E27FC236}">
                <a16:creationId xmlns:a16="http://schemas.microsoft.com/office/drawing/2014/main" id="{5685D351-57CA-4ECF-B7D8-063051955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 bwMode="auto">
          <a:xfrm>
            <a:off x="6411517" y="1985334"/>
            <a:ext cx="2618183" cy="207231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1">
            <a:extLst>
              <a:ext uri="{FF2B5EF4-FFF2-40B4-BE49-F238E27FC236}">
                <a16:creationId xmlns:a16="http://schemas.microsoft.com/office/drawing/2014/main" id="{51CFD685-320C-405F-BCED-355BB92FA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t="13399" r="21653" b="14737"/>
          <a:stretch/>
        </p:blipFill>
        <p:spPr bwMode="auto">
          <a:xfrm>
            <a:off x="3537288" y="1081344"/>
            <a:ext cx="2790825" cy="207231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4CCCB2-147C-4215-BA40-F110173C5E64}"/>
              </a:ext>
            </a:extLst>
          </p:cNvPr>
          <p:cNvSpPr/>
          <p:nvPr/>
        </p:nvSpPr>
        <p:spPr>
          <a:xfrm>
            <a:off x="628651" y="13001"/>
            <a:ext cx="8515349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</a:rPr>
              <a:t>КРУГЛЫЙ СТОЛ «ПОДГОТОВКА СПЕЦИАЛИСТОВ АРХИВНОЙ ОТРАСЛИ: СОСТОЯНИЕ, ПЕРСПЕКТИВЫ, СТРАТЕГИЯ РАЗВИТИЯ»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5379EB-3013-44CC-B964-BAD7D67C4A2D}"/>
              </a:ext>
            </a:extLst>
          </p:cNvPr>
          <p:cNvSpPr/>
          <p:nvPr/>
        </p:nvSpPr>
        <p:spPr>
          <a:xfrm>
            <a:off x="771525" y="994518"/>
            <a:ext cx="818197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800" b="1" dirty="0">
                <a:ea typeface="Calibri" panose="020F0502020204030204" pitchFamily="34" charset="0"/>
              </a:rPr>
              <a:t>28 декабря 2018 года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C46AE2-AFB0-4A3E-86C3-FEA1CAC114C1}"/>
              </a:ext>
            </a:extLst>
          </p:cNvPr>
          <p:cNvSpPr/>
          <p:nvPr/>
        </p:nvSpPr>
        <p:spPr>
          <a:xfrm>
            <a:off x="771525" y="4243253"/>
            <a:ext cx="8258175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500" dirty="0"/>
              <a:t>Итогом мероприятия стало подписание долгосрочного договора о сотрудничестве, имеющее целью расширение социально-культурных, научных, учебно-производственных связей.</a:t>
            </a:r>
          </a:p>
        </p:txBody>
      </p:sp>
    </p:spTree>
    <p:extLst>
      <p:ext uri="{BB962C8B-B14F-4D97-AF65-F5344CB8AC3E}">
        <p14:creationId xmlns:p14="http://schemas.microsoft.com/office/powerpoint/2010/main" val="2068946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F4BC6-C217-4D52-BAA6-F3F28A94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50052"/>
            <a:ext cx="8514159" cy="57174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Партнёрство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BD941-D2FC-4EE0-847F-A2415AF43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86" t="559" r="1135" b="-559"/>
          <a:stretch/>
        </p:blipFill>
        <p:spPr>
          <a:xfrm>
            <a:off x="629841" y="2133600"/>
            <a:ext cx="4871507" cy="282601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27E781-511B-431F-8DF9-F164102DB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7"/>
          <a:stretch/>
        </p:blipFill>
        <p:spPr>
          <a:xfrm>
            <a:off x="5581650" y="2821466"/>
            <a:ext cx="3399234" cy="210004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8F3028-882B-45D0-9D7E-DBC881754AEA}"/>
              </a:ext>
            </a:extLst>
          </p:cNvPr>
          <p:cNvSpPr/>
          <p:nvPr/>
        </p:nvSpPr>
        <p:spPr>
          <a:xfrm>
            <a:off x="629841" y="832980"/>
            <a:ext cx="4871507" cy="111569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700" dirty="0"/>
              <a:t>Участие в мероприятиях и конкурсах, проводимых Государственным архивом Республики Татарстан («Лучший архивист РТ», «Эхо веков в истории семьи - </a:t>
            </a:r>
            <a:r>
              <a:rPr lang="ru-RU" sz="1700" dirty="0" err="1"/>
              <a:t>Тарихта</a:t>
            </a:r>
            <a:r>
              <a:rPr lang="ru-RU" sz="1700" dirty="0"/>
              <a:t> без </a:t>
            </a:r>
            <a:r>
              <a:rPr lang="ru-RU" sz="1700" dirty="0" err="1"/>
              <a:t>эзлебез</a:t>
            </a:r>
            <a:r>
              <a:rPr lang="ru-RU" sz="1700" dirty="0"/>
              <a:t>» и т.д.).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D5A8F3-8288-4007-83FD-7F7DDBD85F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1650" y="751868"/>
            <a:ext cx="3399233" cy="1912069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42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17F6C03-5950-4C28-A9AC-55DFC1700D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780462"/>
              </p:ext>
            </p:extLst>
          </p:nvPr>
        </p:nvGraphicFramePr>
        <p:xfrm>
          <a:off x="2264735" y="1397422"/>
          <a:ext cx="5486400" cy="314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A409BCD-34D2-40A2-9AE5-BCB44B80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0960"/>
            <a:ext cx="8515349" cy="57987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+mn-lt"/>
              </a:rPr>
              <a:t>Практика студентов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C35AE0-6AC0-4F95-8D80-360D10714DC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26462" y="3001007"/>
            <a:ext cx="2490464" cy="1657291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5ECCC3-0466-478C-91AE-0EA5CAD9765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84796" y="904713"/>
            <a:ext cx="2437074" cy="1809873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3F72649-0DAF-47FC-8E0B-4A17F53EA6D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70237" y="3001007"/>
            <a:ext cx="2551633" cy="164707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B56070-9323-46E8-ABA6-F232347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7" y="2972370"/>
            <a:ext cx="2569863" cy="171456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4B6FB9-E712-48E6-920C-A06E2B6A18E5}"/>
              </a:ext>
            </a:extLst>
          </p:cNvPr>
          <p:cNvSpPr txBox="1"/>
          <p:nvPr/>
        </p:nvSpPr>
        <p:spPr>
          <a:xfrm>
            <a:off x="763438" y="756759"/>
            <a:ext cx="5486399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500" b="1" dirty="0"/>
              <a:t>В рамках дипломных проектов при содействии Государственного архива РТ проводятся научные исследования по следующим темам: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ru-RU" sz="1500" dirty="0"/>
              <a:t> научно-справочный аппарат архива,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ru-RU" sz="1500" dirty="0"/>
              <a:t>современные проблемы экспертизы ценности документов; </a:t>
            </a:r>
          </a:p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ru-RU" sz="1500" dirty="0"/>
              <a:t>цифровизация архивных документов в обеспечении их сохранности и продвижения: теоретико-методологический подход  и т.д.</a:t>
            </a:r>
          </a:p>
        </p:txBody>
      </p:sp>
    </p:spTree>
    <p:extLst>
      <p:ext uri="{BB962C8B-B14F-4D97-AF65-F5344CB8AC3E}">
        <p14:creationId xmlns:p14="http://schemas.microsoft.com/office/powerpoint/2010/main" val="419076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618BAA-340B-4018-984D-C11E193BE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/>
          <a:stretch/>
        </p:blipFill>
        <p:spPr>
          <a:xfrm>
            <a:off x="4609015" y="1461225"/>
            <a:ext cx="4301687" cy="276172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76A3D1-8A1E-40AC-AF45-4CCF3B6952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912" y="1461225"/>
            <a:ext cx="3753938" cy="276172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9E63DE-8FE9-42FE-88E0-8A440F1426E1}"/>
              </a:ext>
            </a:extLst>
          </p:cNvPr>
          <p:cNvSpPr txBox="1"/>
          <p:nvPr/>
        </p:nvSpPr>
        <p:spPr>
          <a:xfrm>
            <a:off x="511086" y="49617"/>
            <a:ext cx="8515349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b="1" dirty="0"/>
              <a:t>Курсы повышения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399406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125D4-C454-473F-BE8F-5EEB26F43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1732977"/>
            <a:ext cx="4088468" cy="31366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6038E8-2679-4D1A-BADB-151739955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625026"/>
            <a:ext cx="6912277" cy="46099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5831E1-84D2-483A-A8D8-1CB948A49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737" y="764663"/>
            <a:ext cx="3511600" cy="13412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5017B2-55E2-4FEA-815F-753D5E3B7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12" y="0"/>
            <a:ext cx="8541616" cy="5800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1F14F7-A5D9-4F8C-9304-6AD9ACBC9068}"/>
              </a:ext>
            </a:extLst>
          </p:cNvPr>
          <p:cNvSpPr txBox="1"/>
          <p:nvPr/>
        </p:nvSpPr>
        <p:spPr>
          <a:xfrm>
            <a:off x="647422" y="56879"/>
            <a:ext cx="8469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КОНТИНГЕНТ ОБУЧАЮЩИХСЯ ПО НАПРАВЛЕНИЮ «ДОКУМЕНТОВЕДЕНИЕ И АРХИВОВЕДЕНИЕ»</a:t>
            </a:r>
          </a:p>
        </p:txBody>
      </p:sp>
    </p:spTree>
    <p:extLst>
      <p:ext uri="{BB962C8B-B14F-4D97-AF65-F5344CB8AC3E}">
        <p14:creationId xmlns:p14="http://schemas.microsoft.com/office/powerpoint/2010/main" val="132194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D14BC-DAC9-4695-8521-81CBA6CCB9AD}"/>
              </a:ext>
            </a:extLst>
          </p:cNvPr>
          <p:cNvSpPr txBox="1"/>
          <p:nvPr/>
        </p:nvSpPr>
        <p:spPr>
          <a:xfrm>
            <a:off x="628651" y="814006"/>
            <a:ext cx="8403206" cy="416267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ПОДГОТОВКА КАДРОВ С АКЦЕНТОМ НА:</a:t>
            </a:r>
          </a:p>
          <a:p>
            <a:pPr marL="64294" indent="20716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развитие информационных технологий;</a:t>
            </a:r>
          </a:p>
          <a:p>
            <a:pPr marL="64294" indent="20716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знание культуры, истории, национального и иностранного языка, права и международного опыта;</a:t>
            </a:r>
          </a:p>
          <a:p>
            <a:pPr marL="64294" indent="20716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процессы глобализации информационных потоков, развития систем коммуникаций.</a:t>
            </a:r>
          </a:p>
          <a:p>
            <a:endParaRPr lang="ru-RU" b="1" dirty="0"/>
          </a:p>
          <a:p>
            <a:r>
              <a:rPr lang="ru-RU" b="1" dirty="0"/>
              <a:t>ПРЕДЛОЖЕНИЯ: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проведение совместных маркетинговых исследований рынка труда, прогнозирование и проектирование уровней подготовки специалистов архивной отрасли;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 привлечение специалистов государственного архива к разработке учебно-методических материалов;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проведение совместных научных исследований, подготовка статей и монографий;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подготовка совместных мероприятий и проектов;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/>
              <a:t>подготовка целевых кадров для архивов республики, владеющих национальным языком.</a:t>
            </a:r>
          </a:p>
          <a:p>
            <a:endParaRPr lang="ru-RU" b="1" dirty="0"/>
          </a:p>
          <a:p>
            <a:r>
              <a:rPr lang="ru-RU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532FF3-93BF-4483-8E6C-6B9F25873FF8}"/>
              </a:ext>
            </a:extLst>
          </p:cNvPr>
          <p:cNvSpPr txBox="1"/>
          <p:nvPr/>
        </p:nvSpPr>
        <p:spPr>
          <a:xfrm>
            <a:off x="628650" y="49617"/>
            <a:ext cx="8515349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b="1" dirty="0"/>
              <a:t>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55987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AAC5F-CC24-4D71-8C0C-C5DEE27216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988" y="-5150"/>
            <a:ext cx="8480468" cy="2607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EF48C-7273-4E41-B148-C5942493E2A7}"/>
              </a:ext>
            </a:extLst>
          </p:cNvPr>
          <p:cNvSpPr txBox="1"/>
          <p:nvPr/>
        </p:nvSpPr>
        <p:spPr>
          <a:xfrm>
            <a:off x="704027" y="3163371"/>
            <a:ext cx="7971503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b="1" dirty="0">
                <a:solidFill>
                  <a:schemeClr val="accent6">
                    <a:lumMod val="50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9913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B6DAEE6-68B0-4401-8610-53DEC012B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"/>
          <a:stretch/>
        </p:blipFill>
        <p:spPr>
          <a:xfrm>
            <a:off x="1015761" y="407598"/>
            <a:ext cx="7310886" cy="468865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03EED-56A0-47B3-BFB6-8E860884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769"/>
            <a:ext cx="8515350" cy="58521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Реализация стратегии в образовании</a:t>
            </a:r>
          </a:p>
        </p:txBody>
      </p:sp>
    </p:spTree>
    <p:extLst>
      <p:ext uri="{BB962C8B-B14F-4D97-AF65-F5344CB8AC3E}">
        <p14:creationId xmlns:p14="http://schemas.microsoft.com/office/powerpoint/2010/main" val="32798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B2533-DCDF-43A3-BBD4-04B5711D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75"/>
            <a:ext cx="8515349" cy="59131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+mn-lt"/>
              </a:rPr>
              <a:t>Задачи общества и работодателей в новых условиях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0C702A-F3D7-4295-BDEE-3FFD89048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95" y="1525738"/>
            <a:ext cx="3841459" cy="2563183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A29FBA-88A3-4B72-A4B3-E14D805585D1}"/>
              </a:ext>
            </a:extLst>
          </p:cNvPr>
          <p:cNvSpPr/>
          <p:nvPr/>
        </p:nvSpPr>
        <p:spPr>
          <a:xfrm>
            <a:off x="782848" y="780875"/>
            <a:ext cx="4218317" cy="39472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>
                <a:ea typeface="Calibri" panose="020F0502020204030204" pitchFamily="34" charset="0"/>
              </a:rPr>
              <a:t>новые методы и технологии управления;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>
                <a:ea typeface="Calibri" panose="020F0502020204030204" pitchFamily="34" charset="0"/>
              </a:rPr>
              <a:t>изменение подходов к оценке успеха;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>
                <a:ea typeface="Calibri" panose="020F0502020204030204" pitchFamily="34" charset="0"/>
              </a:rPr>
              <a:t>новые виды финансовых институтов и инструментов;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>
                <a:ea typeface="Calibri" panose="020F0502020204030204" pitchFamily="34" charset="0"/>
              </a:rPr>
              <a:t>другие подходы к использованию материальных благ и ресурсов;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>
                <a:ea typeface="Calibri" panose="020F0502020204030204" pitchFamily="34" charset="0"/>
              </a:rPr>
              <a:t>новые формы социальных отношений и новые социальные модели (социальные инновации);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>
                <a:ea typeface="Calibri" panose="020F0502020204030204" pitchFamily="34" charset="0"/>
              </a:rPr>
              <a:t>новые принципы общественных взаимоотношений;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>
                <a:ea typeface="Calibri" panose="020F0502020204030204" pitchFamily="34" charset="0"/>
              </a:rPr>
              <a:t>новые интеллектуальные, культурно-духовные продукты и сервисы.</a:t>
            </a:r>
          </a:p>
        </p:txBody>
      </p:sp>
    </p:spTree>
    <p:extLst>
      <p:ext uri="{BB962C8B-B14F-4D97-AF65-F5344CB8AC3E}">
        <p14:creationId xmlns:p14="http://schemas.microsoft.com/office/powerpoint/2010/main" val="239374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B2533-DCDF-43A3-BBD4-04B5711D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42674"/>
            <a:ext cx="8515349" cy="5913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Направления работы архива по цифровизации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EAEBE2E-5858-45C4-9645-D14CE2B94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3" y="3788058"/>
            <a:ext cx="1912481" cy="11976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A17AFA-8742-4445-A110-88958DACA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67" y="884904"/>
            <a:ext cx="2238512" cy="11192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8A422C-2F50-4720-80AD-D7E111CC43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7" y="778695"/>
            <a:ext cx="1127150" cy="112715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800BD85-1F8C-4779-BC88-7E5B32406A11}"/>
              </a:ext>
            </a:extLst>
          </p:cNvPr>
          <p:cNvSpPr/>
          <p:nvPr/>
        </p:nvSpPr>
        <p:spPr>
          <a:xfrm>
            <a:off x="6842773" y="3531475"/>
            <a:ext cx="2238512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sz="1800" b="1" dirty="0">
                <a:solidFill>
                  <a:srgbClr val="70AD47">
                    <a:lumMod val="50000"/>
                  </a:srgbClr>
                </a:solidFill>
              </a:rPr>
              <a:t>Стратегия развития архивного дела в Республике Татарстан </a:t>
            </a:r>
            <a:br>
              <a:rPr lang="ru-RU" sz="1800" b="1" dirty="0">
                <a:solidFill>
                  <a:srgbClr val="70AD47">
                    <a:lumMod val="50000"/>
                  </a:srgbClr>
                </a:solidFill>
              </a:rPr>
            </a:br>
            <a:r>
              <a:rPr lang="ru-RU" sz="1800" b="1" dirty="0">
                <a:solidFill>
                  <a:srgbClr val="70AD47">
                    <a:lumMod val="50000"/>
                  </a:srgbClr>
                </a:solidFill>
              </a:rPr>
              <a:t>на 2017 – 2030 годы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C4974-5258-4BC3-BA76-EA2897CB8811}"/>
              </a:ext>
            </a:extLst>
          </p:cNvPr>
          <p:cNvSpPr txBox="1"/>
          <p:nvPr/>
        </p:nvSpPr>
        <p:spPr>
          <a:xfrm>
            <a:off x="1111801" y="1905845"/>
            <a:ext cx="5597337" cy="20082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Ø"/>
            </a:pPr>
            <a:r>
              <a:rPr lang="ru-RU" sz="1800" dirty="0"/>
              <a:t>перевод в электронный вид архивных документов, находящихся на хранении в фондах; 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/>
              <a:t>предоставление гражданам и организациям доступ к архивной информации с использованием информационно-телекоммуникационных сетей; </a:t>
            </a:r>
          </a:p>
          <a:p>
            <a:pPr marL="257175" indent="-257175" algn="just">
              <a:buFont typeface="Wingdings" panose="05000000000000000000" pitchFamily="2" charset="2"/>
              <a:buChar char="Ø"/>
            </a:pPr>
            <a:r>
              <a:rPr lang="ru-RU" sz="1800" dirty="0"/>
              <a:t>организация работы по упорядочению и приему на государственное хранение электронных документов. </a:t>
            </a:r>
          </a:p>
        </p:txBody>
      </p:sp>
    </p:spTree>
    <p:extLst>
      <p:ext uri="{BB962C8B-B14F-4D97-AF65-F5344CB8AC3E}">
        <p14:creationId xmlns:p14="http://schemas.microsoft.com/office/powerpoint/2010/main" val="7643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CCA2F-39BB-4D30-9131-926E9D18A9A4}"/>
              </a:ext>
            </a:extLst>
          </p:cNvPr>
          <p:cNvSpPr txBox="1"/>
          <p:nvPr/>
        </p:nvSpPr>
        <p:spPr>
          <a:xfrm>
            <a:off x="634746" y="50583"/>
            <a:ext cx="8509254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b="1" dirty="0"/>
              <a:t>Информационная безопасность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B5CF8C-51A3-45EB-8150-50D0CB0E3C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588" y="934188"/>
            <a:ext cx="3119167" cy="1637563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30044E-FCE9-4D96-894F-68192F33CC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3237" y="2962107"/>
            <a:ext cx="3056312" cy="203754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D072FC-3094-435D-9D4C-8815E900C4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8303" t="26024" r="13325" b="42138"/>
          <a:stretch/>
        </p:blipFill>
        <p:spPr>
          <a:xfrm>
            <a:off x="5278248" y="860985"/>
            <a:ext cx="2942561" cy="1857323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E065B9-007A-4212-9448-A7EB7CCD6F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802" t="31447" r="50967" b="18163"/>
          <a:stretch/>
        </p:blipFill>
        <p:spPr>
          <a:xfrm>
            <a:off x="701044" y="2962107"/>
            <a:ext cx="3028127" cy="198542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8E549C30-1589-4E11-BCA9-C1AC37983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3506290" y="1882902"/>
            <a:ext cx="2005990" cy="1945316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684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2BD9AB-7230-4FBE-BC16-B9B8BCF42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29471" y="838694"/>
            <a:ext cx="1946471" cy="2855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7E1F0D-41B1-4B84-8742-B72DA0B2DD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5198" y="1363616"/>
            <a:ext cx="3472840" cy="30648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DE9751-1745-430E-A98D-CE635574466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8038" y="903393"/>
            <a:ext cx="2725870" cy="189959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315265-E7C7-47B2-A066-94AC24F97E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8038" y="2989052"/>
            <a:ext cx="2679881" cy="178658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B3EA2F-552E-4EB5-BDA8-5A2A9D5BF644}"/>
              </a:ext>
            </a:extLst>
          </p:cNvPr>
          <p:cNvSpPr txBox="1"/>
          <p:nvPr/>
        </p:nvSpPr>
        <p:spPr>
          <a:xfrm>
            <a:off x="628651" y="49617"/>
            <a:ext cx="8515349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b="1" dirty="0"/>
              <a:t>Специалист новой 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159788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0E8DA1-BF30-4741-809F-F16D7EC6D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1784" b="48517"/>
          <a:stretch/>
        </p:blipFill>
        <p:spPr>
          <a:xfrm>
            <a:off x="628651" y="748336"/>
            <a:ext cx="6049274" cy="40664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DFFBF8-3039-45D6-A847-A4F1AD5DB0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3522" r="-1709"/>
          <a:stretch/>
        </p:blipFill>
        <p:spPr>
          <a:xfrm>
            <a:off x="628651" y="1049320"/>
            <a:ext cx="6211019" cy="3990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7A012-1996-4C96-83AF-03BBC4ADF162}"/>
              </a:ext>
            </a:extLst>
          </p:cNvPr>
          <p:cNvSpPr txBox="1"/>
          <p:nvPr/>
        </p:nvSpPr>
        <p:spPr>
          <a:xfrm>
            <a:off x="628650" y="49617"/>
            <a:ext cx="8515349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300" b="1" dirty="0"/>
              <a:t>НОВЫЕ ВЫЗОВЫ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7B8803-194A-46AE-8AF6-3C30CD46C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3924" t="-3497" b="-1"/>
          <a:stretch/>
        </p:blipFill>
        <p:spPr>
          <a:xfrm>
            <a:off x="6669814" y="2509541"/>
            <a:ext cx="2348542" cy="2296461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BE1BDE-CB39-42FE-9B46-2450FEF4A4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8160" t="19207" r="16156" b="51697"/>
          <a:stretch/>
        </p:blipFill>
        <p:spPr>
          <a:xfrm>
            <a:off x="6677924" y="912377"/>
            <a:ext cx="2348543" cy="149654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07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9EC1E-0364-43C8-8BEF-711CB27E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93" y="154040"/>
            <a:ext cx="8385775" cy="392547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+mn-lt"/>
              </a:rPr>
              <a:t>Расширение границ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69CC95E-972C-4E01-B35A-560E9459B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27957" t="24964" r="13236" b="26631"/>
          <a:stretch/>
        </p:blipFill>
        <p:spPr>
          <a:xfrm>
            <a:off x="1354358" y="921564"/>
            <a:ext cx="3077726" cy="156514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CEC7E0-4B5E-4AD8-B139-151897E8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0143" t="19216" r="15321" b="16923"/>
          <a:stretch/>
        </p:blipFill>
        <p:spPr>
          <a:xfrm>
            <a:off x="5301377" y="921564"/>
            <a:ext cx="2695761" cy="163151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FA9957-E3E5-460B-A764-7037570F81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7981" t="14616" r="14111" b="17621"/>
          <a:stretch/>
        </p:blipFill>
        <p:spPr>
          <a:xfrm>
            <a:off x="1326322" y="2656790"/>
            <a:ext cx="3245678" cy="213639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8D9DF7-3400-45CA-951B-B82CB02F7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919" t="19359" r="15408" b="10641"/>
          <a:stretch/>
        </p:blipFill>
        <p:spPr>
          <a:xfrm>
            <a:off x="4979015" y="2656790"/>
            <a:ext cx="3018123" cy="213458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59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A5C631-1CDE-4B5F-A897-351332ACAE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" y="0"/>
            <a:ext cx="8515349" cy="67631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28651" y="48159"/>
            <a:ext cx="8515349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300" b="1" dirty="0">
                <a:cs typeface="Arial" panose="020B0604020202020204" pitchFamily="34" charset="0"/>
              </a:rPr>
              <a:t>Подготовка кадров для архивной отрасли</a:t>
            </a:r>
            <a:endParaRPr lang="ru-RU" sz="3300" b="1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3228975" y="2383632"/>
            <a:ext cx="1028700" cy="136922"/>
          </a:xfrm>
          <a:prstGeom prst="rect">
            <a:avLst/>
          </a:prstGeom>
        </p:spPr>
        <p:txBody>
          <a:bodyPr vert="horz" lIns="23258" tIns="11629" rIns="23258" bIns="11629" rtlCol="0" anchor="ctr"/>
          <a:lstStyle>
            <a:defPPr>
              <a:defRPr lang="en-US"/>
            </a:defPPr>
            <a:lvl1pPr marL="0" algn="r" defTabSz="116295" rtl="0" eaLnBrk="1" latinLnBrk="0" hangingPunct="1">
              <a:defRPr sz="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95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2589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8884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5179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81473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97768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4062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0357" algn="l" defTabSz="116295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E103CB-A6B1-4465-B444-02E2944F0407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F8E1DC-61C3-4566-AADF-542A6E9FB8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3142" y="4498482"/>
            <a:ext cx="1400858" cy="62381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682498-7B8F-4364-AA4F-F4C0F6709258}"/>
              </a:ext>
            </a:extLst>
          </p:cNvPr>
          <p:cNvSpPr/>
          <p:nvPr/>
        </p:nvSpPr>
        <p:spPr>
          <a:xfrm>
            <a:off x="685117" y="1059650"/>
            <a:ext cx="8249333" cy="406265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500" b="1" dirty="0"/>
              <a:t>Учебный план по направлению «Документоведение  и архивоведение» на основе ФГОС  3++, профессиональных стандартов формирует следующие компетенции:</a:t>
            </a:r>
          </a:p>
          <a:p>
            <a:endParaRPr lang="ru-RU" sz="1500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1500" dirty="0"/>
              <a:t>владение основами информационно-аналитической деятельности и способностью применять их в профессиональной сфере;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ru-RU" sz="1500" dirty="0"/>
              <a:t>владение знаниями основных проблем в области документоведения и архивоведения;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ru-RU" sz="1500" dirty="0"/>
              <a:t>способность анализировать ситуацию на рынке информационных продуктов и услуг, давать экспертную оценку современным системам электронного документооборота и ведения электронного архива;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ru-RU" sz="1500" dirty="0"/>
              <a:t>владение навыками использования компьютерной техники и информационных технологий в документационном обеспечении управления и архивном деле;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ru-RU" sz="1500" dirty="0"/>
              <a:t>владение правилами эксплуатации  технических  средств и способностью использовать технические средства в документационном обеспечении управления и архивном деле и т.д.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693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494</Words>
  <Application>Microsoft Office PowerPoint</Application>
  <PresentationFormat>Экран (16:9)</PresentationFormat>
  <Paragraphs>59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Wingdings</vt:lpstr>
      <vt:lpstr>Тема Office</vt:lpstr>
      <vt:lpstr>Подготовка специалистов архивной отрасли  в Казанском государственном институте культуры</vt:lpstr>
      <vt:lpstr>Реализация стратегии в образовании</vt:lpstr>
      <vt:lpstr>Задачи общества и работодателей в новых условиях</vt:lpstr>
      <vt:lpstr>Направления работы архива по цифровизации </vt:lpstr>
      <vt:lpstr>Презентация PowerPoint</vt:lpstr>
      <vt:lpstr>Презентация PowerPoint</vt:lpstr>
      <vt:lpstr>Презентация PowerPoint</vt:lpstr>
      <vt:lpstr>Расширение границ</vt:lpstr>
      <vt:lpstr>Презентация PowerPoint</vt:lpstr>
      <vt:lpstr>Презентация PowerPoint</vt:lpstr>
      <vt:lpstr>Партнёрство</vt:lpstr>
      <vt:lpstr>Практика студентов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«Взаимодействие культуры и образования в формировании творческой личности»</dc:title>
  <dc:creator>Леонтьева Татьяна Викторовна</dc:creator>
  <cp:lastModifiedBy>Леонтьева Татьяна Викторовна</cp:lastModifiedBy>
  <cp:revision>84</cp:revision>
  <cp:lastPrinted>2021-01-13T16:19:05Z</cp:lastPrinted>
  <dcterms:created xsi:type="dcterms:W3CDTF">2020-12-16T07:42:57Z</dcterms:created>
  <dcterms:modified xsi:type="dcterms:W3CDTF">2021-01-14T10:20:12Z</dcterms:modified>
</cp:coreProperties>
</file>